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omments/modernComment_190_5C0688AE.xml" ContentType="application/vnd.ms-powerpoint.comments+xml"/>
  <Override PartName="/ppt/comments/modernComment_19C_1EA055C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55"/>
  </p:notesMasterIdLst>
  <p:handoutMasterIdLst>
    <p:handoutMasterId r:id="rId56"/>
  </p:handoutMasterIdLst>
  <p:sldIdLst>
    <p:sldId id="355" r:id="rId7"/>
    <p:sldId id="369" r:id="rId8"/>
    <p:sldId id="370" r:id="rId9"/>
    <p:sldId id="396" r:id="rId10"/>
    <p:sldId id="397" r:id="rId11"/>
    <p:sldId id="399" r:id="rId12"/>
    <p:sldId id="400" r:id="rId13"/>
    <p:sldId id="403" r:id="rId14"/>
    <p:sldId id="411" r:id="rId15"/>
    <p:sldId id="442" r:id="rId16"/>
    <p:sldId id="404" r:id="rId17"/>
    <p:sldId id="432" r:id="rId18"/>
    <p:sldId id="408" r:id="rId19"/>
    <p:sldId id="413" r:id="rId20"/>
    <p:sldId id="452" r:id="rId21"/>
    <p:sldId id="441" r:id="rId22"/>
    <p:sldId id="414" r:id="rId23"/>
    <p:sldId id="433" r:id="rId24"/>
    <p:sldId id="430" r:id="rId25"/>
    <p:sldId id="419" r:id="rId26"/>
    <p:sldId id="420" r:id="rId27"/>
    <p:sldId id="423" r:id="rId28"/>
    <p:sldId id="434" r:id="rId29"/>
    <p:sldId id="425" r:id="rId30"/>
    <p:sldId id="428" r:id="rId31"/>
    <p:sldId id="448" r:id="rId32"/>
    <p:sldId id="412" r:id="rId33"/>
    <p:sldId id="435" r:id="rId34"/>
    <p:sldId id="436" r:id="rId35"/>
    <p:sldId id="438" r:id="rId36"/>
    <p:sldId id="439" r:id="rId37"/>
    <p:sldId id="437" r:id="rId38"/>
    <p:sldId id="440" r:id="rId39"/>
    <p:sldId id="447" r:id="rId40"/>
    <p:sldId id="405" r:id="rId41"/>
    <p:sldId id="417" r:id="rId42"/>
    <p:sldId id="446" r:id="rId43"/>
    <p:sldId id="406" r:id="rId44"/>
    <p:sldId id="431" r:id="rId45"/>
    <p:sldId id="418" r:id="rId46"/>
    <p:sldId id="407" r:id="rId47"/>
    <p:sldId id="449" r:id="rId48"/>
    <p:sldId id="444" r:id="rId49"/>
    <p:sldId id="427" r:id="rId50"/>
    <p:sldId id="426" r:id="rId51"/>
    <p:sldId id="443" r:id="rId52"/>
    <p:sldId id="409" r:id="rId53"/>
    <p:sldId id="453" r:id="rId54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DE6F534-9359-9CB6-F1E8-BB3EDCA8C587}" name="Minas Apostolakis" initials="MA" userId="c5286b53715fe3c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6EA"/>
    <a:srgbClr val="FFFFFF"/>
    <a:srgbClr val="FF0000"/>
    <a:srgbClr val="BD978F"/>
    <a:srgbClr val="006600"/>
    <a:srgbClr val="00FF00"/>
    <a:srgbClr val="FF4C4C"/>
    <a:srgbClr val="FFDCDC"/>
    <a:srgbClr val="999999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88272" autoAdjust="0"/>
  </p:normalViewPr>
  <p:slideViewPr>
    <p:cSldViewPr snapToGrid="0">
      <p:cViewPr>
        <p:scale>
          <a:sx n="75" d="100"/>
          <a:sy n="75" d="100"/>
        </p:scale>
        <p:origin x="404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microsoft.com/office/2018/10/relationships/authors" Target="author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comments/modernComment_190_5C0688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170665-E676-4780-A221-5BD060395642}" authorId="{8DE6F534-9359-9CB6-F1E8-BB3EDCA8C587}" status="resolved" created="2025-08-04T06:26:51.96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43932078" sldId="400"/>
      <ac:spMk id="34" creationId="{5002C3E2-518E-01E5-A187-4D7B62D7166F}"/>
    </ac:deMkLst>
    <p188:txBody>
      <a:bodyPr/>
      <a:lstStyle/>
      <a:p>
        <a:r>
          <a:rPr lang="en-US"/>
          <a:t>Add RM H5p</a:t>
        </a:r>
      </a:p>
    </p188:txBody>
  </p188:cm>
</p188:cmLst>
</file>

<file path=ppt/comments/modernComment_19C_1EA055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9849AB-8CDE-40EC-AD12-A42122BB051B}" authorId="{8DE6F534-9359-9CB6-F1E8-BB3EDCA8C587}" status="resolved" created="2025-08-04T06:34:41.96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13824203" sldId="412"/>
      <ac:spMk id="4" creationId="{51DB6798-4461-825B-3B62-F67062521EAF}"/>
      <ac:txMk cp="0" len="10">
        <ac:context len="12" hash="1503506692"/>
      </ac:txMk>
    </ac:txMkLst>
    <p188:pos x="2008474" y="184562"/>
    <p188:replyLst>
      <p188:reply id="{15E48C91-EE59-4B78-8982-BEB4C68F53BC}" authorId="{8DE6F534-9359-9CB6-F1E8-BB3EDCA8C587}" created="2025-08-04T06:36:56.371">
        <p188:txBody>
          <a:bodyPr/>
          <a:lstStyle/>
          <a:p>
            <a:r>
              <a:rPr lang="en-US"/>
              <a:t>Add examples with high parameter</a:t>
            </a:r>
          </a:p>
        </p188:txBody>
      </p188:reply>
      <p188:reply id="{F1A581E1-20ED-4271-B28B-781E8109B28E}" authorId="{8DE6F534-9359-9CB6-F1E8-BB3EDCA8C587}" created="2025-08-04T06:41:33.593">
        <p188:txBody>
          <a:bodyPr/>
          <a:lstStyle/>
          <a:p>
            <a:r>
              <a:rPr lang="en-US"/>
              <a:t>Idea of projection also works</a:t>
            </a:r>
          </a:p>
        </p188:txBody>
      </p188:reply>
      <p188:reply id="{48CB0BC0-755D-4679-8951-0A6D12E21A28}" authorId="{8DE6F534-9359-9CB6-F1E8-BB3EDCA8C587}" created="2025-08-04T06:42:18.936">
        <p188:txBody>
          <a:bodyPr/>
          <a:lstStyle/>
          <a:p>
            <a:r>
              <a:rPr lang="en-US"/>
              <a:t>Solid is always the master
</a:t>
            </a:r>
          </a:p>
        </p188:txBody>
      </p188:reply>
    </p188:replyLst>
    <p188:txBody>
      <a:bodyPr/>
      <a:lstStyle/>
      <a:p>
        <a:r>
          <a:rPr lang="en-US"/>
          <a:t>Add limitations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19/08/2025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19/08/2025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1443C3-5C50-A4F4-342E-A4F98BC6EF6F}"/>
              </a:ext>
            </a:extLst>
          </p:cNvPr>
          <p:cNvSpPr txBox="1"/>
          <p:nvPr userDrawn="1"/>
        </p:nvSpPr>
        <p:spPr>
          <a:xfrm>
            <a:off x="133730" y="194120"/>
            <a:ext cx="25249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noProof="0" dirty="0">
                <a:solidFill>
                  <a:srgbClr val="074E95"/>
                </a:solidFill>
              </a:rPr>
              <a:t>Chair of Structural Analysis</a:t>
            </a:r>
            <a:br>
              <a:rPr lang="en-US" sz="900" noProof="0" dirty="0">
                <a:solidFill>
                  <a:srgbClr val="074E95"/>
                </a:solidFill>
              </a:rPr>
            </a:br>
            <a:r>
              <a:rPr lang="en-US" sz="900" noProof="0" dirty="0">
                <a:solidFill>
                  <a:srgbClr val="074E95"/>
                </a:solidFill>
              </a:rPr>
              <a:t>TUM School of Engineering and Design</a:t>
            </a:r>
          </a:p>
          <a:p>
            <a:r>
              <a:rPr lang="en-US" sz="900" noProof="0" dirty="0">
                <a:solidFill>
                  <a:srgbClr val="074E95"/>
                </a:solidFill>
              </a:rPr>
              <a:t>Technical University of Munich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Minas Apostolakis | Chair of Structural Analysis | TUM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Minas Apostolakis | Chair of Structural Analysis | TUM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Minas Apostolakis | Chair of Structural Analysis | TUM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Minas Apostolakis | Chair of Structural Analysis | TUM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Minas Apostolakis | Chair of Structural Analysis | 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Minas Apostolakis | Chair of Structural Analysis | TUM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Minas Apostolakis | Chair of Structural Analysis | TUM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373F3-4138-D0C9-453C-898C9C67605F}"/>
              </a:ext>
            </a:extLst>
          </p:cNvPr>
          <p:cNvSpPr txBox="1"/>
          <p:nvPr userDrawn="1"/>
        </p:nvSpPr>
        <p:spPr>
          <a:xfrm>
            <a:off x="133730" y="194120"/>
            <a:ext cx="25249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noProof="0" dirty="0">
                <a:solidFill>
                  <a:srgbClr val="074E95"/>
                </a:solidFill>
              </a:rPr>
              <a:t>Chair of Structural Analysis</a:t>
            </a:r>
            <a:br>
              <a:rPr lang="en-US" sz="900" noProof="0" dirty="0">
                <a:solidFill>
                  <a:srgbClr val="074E95"/>
                </a:solidFill>
              </a:rPr>
            </a:br>
            <a:r>
              <a:rPr lang="en-US" sz="900" noProof="0" dirty="0">
                <a:solidFill>
                  <a:srgbClr val="074E95"/>
                </a:solidFill>
              </a:rPr>
              <a:t>TUM School of Engineering and Design</a:t>
            </a:r>
          </a:p>
          <a:p>
            <a:r>
              <a:rPr lang="en-US" sz="900" noProof="0" dirty="0">
                <a:solidFill>
                  <a:srgbClr val="074E95"/>
                </a:solidFill>
              </a:rPr>
              <a:t>Technical University of Munich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Minas Apostolakis | Chair of Structural Analysis | TUM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A17E9-CE8A-A1C8-BECD-FF0B106EC82F}"/>
              </a:ext>
            </a:extLst>
          </p:cNvPr>
          <p:cNvSpPr txBox="1"/>
          <p:nvPr userDrawn="1"/>
        </p:nvSpPr>
        <p:spPr>
          <a:xfrm>
            <a:off x="254380" y="213170"/>
            <a:ext cx="25249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noProof="0" dirty="0">
                <a:solidFill>
                  <a:srgbClr val="074E95"/>
                </a:solidFill>
              </a:rPr>
              <a:t>Chair of Structural Analysis</a:t>
            </a:r>
            <a:br>
              <a:rPr lang="en-US" sz="900" noProof="0" dirty="0">
                <a:solidFill>
                  <a:srgbClr val="074E95"/>
                </a:solidFill>
              </a:rPr>
            </a:br>
            <a:r>
              <a:rPr lang="en-US" sz="900" noProof="0" dirty="0">
                <a:solidFill>
                  <a:srgbClr val="074E95"/>
                </a:solidFill>
              </a:rPr>
              <a:t>TUM School of Engineering and Design</a:t>
            </a:r>
          </a:p>
          <a:p>
            <a:r>
              <a:rPr lang="en-US" sz="900" noProof="0" dirty="0">
                <a:solidFill>
                  <a:srgbClr val="074E95"/>
                </a:solidFill>
              </a:rPr>
              <a:t>Technical University of Munich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Minas Apostolakis | Chair of Structural Analysis | TUM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Minas Apostolakis | Chair of Structural Analysis | TUM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Minas Apostolakis | Chair of Structural Analysis | TUM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2.svg"/><Relationship Id="rId7" Type="http://schemas.openxmlformats.org/officeDocument/2006/relationships/image" Target="../media/image42.png"/><Relationship Id="rId12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16.png"/><Relationship Id="rId5" Type="http://schemas.openxmlformats.org/officeDocument/2006/relationships/image" Target="../media/image37.png"/><Relationship Id="rId10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7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0.png"/><Relationship Id="rId5" Type="http://schemas.openxmlformats.org/officeDocument/2006/relationships/image" Target="../media/image851.png"/><Relationship Id="rId4" Type="http://schemas.openxmlformats.org/officeDocument/2006/relationships/image" Target="../media/image8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90.png"/><Relationship Id="rId7" Type="http://schemas.openxmlformats.org/officeDocument/2006/relationships/image" Target="../media/image9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90.png"/><Relationship Id="rId9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860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851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microsoft.com/office/2018/10/relationships/comments" Target="../comments/modernComment_19C_1EA055CB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960.png"/><Relationship Id="rId7" Type="http://schemas.openxmlformats.org/officeDocument/2006/relationships/image" Target="../media/image100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10" Type="http://schemas.openxmlformats.org/officeDocument/2006/relationships/image" Target="../media/image1030.png"/><Relationship Id="rId4" Type="http://schemas.openxmlformats.org/officeDocument/2006/relationships/image" Target="../media/image970.png"/><Relationship Id="rId9" Type="http://schemas.openxmlformats.org/officeDocument/2006/relationships/image" Target="../media/image10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50.png"/><Relationship Id="rId7" Type="http://schemas.openxmlformats.org/officeDocument/2006/relationships/image" Target="../media/image109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10.png"/><Relationship Id="rId3" Type="http://schemas.openxmlformats.org/officeDocument/2006/relationships/image" Target="../media/image1140.png"/><Relationship Id="rId7" Type="http://schemas.openxmlformats.org/officeDocument/2006/relationships/image" Target="../media/image116.png"/><Relationship Id="rId12" Type="http://schemas.openxmlformats.org/officeDocument/2006/relationships/image" Target="../media/image16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32.svg"/><Relationship Id="rId10" Type="http://schemas.openxmlformats.org/officeDocument/2006/relationships/image" Target="../media/image119.png"/><Relationship Id="rId4" Type="http://schemas.openxmlformats.org/officeDocument/2006/relationships/image" Target="../media/image31.png"/><Relationship Id="rId9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1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2" Type="http://schemas.microsoft.com/office/2018/10/relationships/comments" Target="../comments/modernComment_190_5C0688AE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0591" y="1938239"/>
            <a:ext cx="8508999" cy="1170721"/>
          </a:xfrm>
        </p:spPr>
        <p:txBody>
          <a:bodyPr/>
          <a:lstStyle/>
          <a:p>
            <a:r>
              <a:rPr lang="en-US" noProof="0" dirty="0"/>
              <a:t>Master Thesis in Computational Mechanics</a:t>
            </a:r>
          </a:p>
          <a:p>
            <a:r>
              <a:rPr lang="en-US" noProof="0" dirty="0"/>
              <a:t>Presenter: Minas Apostolakis</a:t>
            </a:r>
          </a:p>
          <a:p>
            <a:r>
              <a:rPr lang="en-US" noProof="0" dirty="0"/>
              <a:t>Supervisor: </a:t>
            </a:r>
            <a:r>
              <a:rPr lang="en-US" noProof="0" dirty="0" err="1"/>
              <a:t>Aristio</a:t>
            </a:r>
            <a:r>
              <a:rPr lang="en-US" noProof="0" dirty="0"/>
              <a:t> Ricky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Munich, 07. August 2025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Non-conforming </a:t>
            </a:r>
            <a:r>
              <a:rPr lang="en-US" dirty="0" err="1"/>
              <a:t>isogeometric</a:t>
            </a:r>
            <a:r>
              <a:rPr lang="en-US" dirty="0"/>
              <a:t> solid-shell coupling</a:t>
            </a:r>
            <a:endParaRPr lang="en-US" noProof="0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E34E5-85F4-62C2-0A23-B844B57C9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C043E9-5027-552C-D671-D584BA62B2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Minas Apostolakis | Chair of Structural Analysis | TUM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9B2F75-B750-DF0C-3D7B-73A9BFF2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on the coupling interface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9B54AD-A6C8-FE8A-0709-059A3719E6C2}"/>
              </a:ext>
            </a:extLst>
          </p:cNvPr>
          <p:cNvGrpSpPr/>
          <p:nvPr/>
        </p:nvGrpSpPr>
        <p:grpSpPr>
          <a:xfrm>
            <a:off x="0" y="2126456"/>
            <a:ext cx="9072529" cy="2527310"/>
            <a:chOff x="-12666" y="2483426"/>
            <a:chExt cx="9072529" cy="2527310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515FD2B-9FAA-9065-F7A4-933948BE4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920" b="17083"/>
            <a:stretch>
              <a:fillRect/>
            </a:stretch>
          </p:blipFill>
          <p:spPr>
            <a:xfrm>
              <a:off x="0" y="2483426"/>
              <a:ext cx="9059863" cy="25273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CF17523-1676-A308-4B9B-946C6B9E376E}"/>
                    </a:ext>
                  </a:extLst>
                </p:cNvPr>
                <p:cNvSpPr txBox="1"/>
                <p:nvPr/>
              </p:nvSpPr>
              <p:spPr>
                <a:xfrm>
                  <a:off x="1165223" y="4562263"/>
                  <a:ext cx="49860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600" i="1" smtClean="0">
                            <a:latin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CF17523-1676-A308-4B9B-946C6B9E3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223" y="4562263"/>
                  <a:ext cx="498603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EEB0897-61C8-81E2-B33E-50F57771F9A0}"/>
                    </a:ext>
                  </a:extLst>
                </p:cNvPr>
                <p:cNvSpPr txBox="1"/>
                <p:nvPr/>
              </p:nvSpPr>
              <p:spPr>
                <a:xfrm>
                  <a:off x="-12666" y="3172289"/>
                  <a:ext cx="49860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6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EEB0897-61C8-81E2-B33E-50F57771F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666" y="3172289"/>
                  <a:ext cx="498603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764541-6D38-5761-ABEF-7718DB7E9290}"/>
                </a:ext>
              </a:extLst>
            </p:cNvPr>
            <p:cNvSpPr txBox="1"/>
            <p:nvPr/>
          </p:nvSpPr>
          <p:spPr>
            <a:xfrm>
              <a:off x="58805" y="3759592"/>
              <a:ext cx="3556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8176C6-5349-D2FB-99CA-2D6DDC35E35A}"/>
                </a:ext>
              </a:extLst>
            </p:cNvPr>
            <p:cNvSpPr txBox="1"/>
            <p:nvPr/>
          </p:nvSpPr>
          <p:spPr>
            <a:xfrm>
              <a:off x="666620" y="4562263"/>
              <a:ext cx="4986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4C0CEF-8AC5-E91A-DD16-570887058E3E}"/>
                </a:ext>
              </a:extLst>
            </p:cNvPr>
            <p:cNvSpPr txBox="1"/>
            <p:nvPr/>
          </p:nvSpPr>
          <p:spPr>
            <a:xfrm>
              <a:off x="311162" y="4076595"/>
              <a:ext cx="1747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x</a:t>
              </a:r>
              <a:r>
                <a:rPr lang="en-US" sz="1000" dirty="0"/>
                <a:t>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7C0F63-0CA9-1BFD-7024-1D77AAC77CA1}"/>
                </a:ext>
              </a:extLst>
            </p:cNvPr>
            <p:cNvSpPr txBox="1"/>
            <p:nvPr/>
          </p:nvSpPr>
          <p:spPr>
            <a:xfrm>
              <a:off x="319090" y="4316042"/>
              <a:ext cx="1747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x</a:t>
              </a:r>
              <a:r>
                <a:rPr lang="en-US" sz="1000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C84F37-1ADD-D979-9C29-F6F052474E30}"/>
                </a:ext>
              </a:extLst>
            </p:cNvPr>
            <p:cNvSpPr txBox="1"/>
            <p:nvPr/>
          </p:nvSpPr>
          <p:spPr>
            <a:xfrm>
              <a:off x="501793" y="4316042"/>
              <a:ext cx="1747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x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DBB6DD4-4EB4-71DA-D06D-816ED6F59DA6}"/>
              </a:ext>
            </a:extLst>
          </p:cNvPr>
          <p:cNvSpPr/>
          <p:nvPr/>
        </p:nvSpPr>
        <p:spPr>
          <a:xfrm>
            <a:off x="3667547" y="3206750"/>
            <a:ext cx="540386" cy="95215"/>
          </a:xfrm>
          <a:prstGeom prst="rect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3F4087-EFA2-5B17-0239-CBD5D5D94BD2}"/>
              </a:ext>
            </a:extLst>
          </p:cNvPr>
          <p:cNvSpPr/>
          <p:nvPr/>
        </p:nvSpPr>
        <p:spPr>
          <a:xfrm>
            <a:off x="3886198" y="3413606"/>
            <a:ext cx="59267" cy="45719"/>
          </a:xfrm>
          <a:prstGeom prst="rect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432822-7990-08C6-EB64-BAA05F281DCD}"/>
              </a:ext>
            </a:extLst>
          </p:cNvPr>
          <p:cNvSpPr txBox="1"/>
          <p:nvPr/>
        </p:nvSpPr>
        <p:spPr>
          <a:xfrm>
            <a:off x="3580159" y="3137146"/>
            <a:ext cx="1747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x</a:t>
            </a:r>
            <a:r>
              <a:rPr lang="en-US" sz="1000" dirty="0"/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AEF14E-EAE2-7F27-68B0-D43A79861F87}"/>
              </a:ext>
            </a:extLst>
          </p:cNvPr>
          <p:cNvSpPr txBox="1"/>
          <p:nvPr/>
        </p:nvSpPr>
        <p:spPr>
          <a:xfrm>
            <a:off x="3798811" y="3290496"/>
            <a:ext cx="1747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x</a:t>
            </a:r>
            <a:r>
              <a:rPr lang="en-US" sz="1000" dirty="0"/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67410-8E43-F8F6-01DE-9C915B2ED964}"/>
              </a:ext>
            </a:extLst>
          </p:cNvPr>
          <p:cNvSpPr txBox="1"/>
          <p:nvPr/>
        </p:nvSpPr>
        <p:spPr>
          <a:xfrm>
            <a:off x="4017463" y="3136522"/>
            <a:ext cx="1747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x</a:t>
            </a:r>
            <a:r>
              <a:rPr lang="en-US" sz="1000" dirty="0"/>
              <a:t>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DFA55FF-1D1A-029B-DBDA-9FDA750F3402}"/>
              </a:ext>
            </a:extLst>
          </p:cNvPr>
          <p:cNvGrpSpPr/>
          <p:nvPr/>
        </p:nvGrpSpPr>
        <p:grpSpPr>
          <a:xfrm>
            <a:off x="5641675" y="4205293"/>
            <a:ext cx="3054606" cy="2711091"/>
            <a:chOff x="2269834" y="4114176"/>
            <a:chExt cx="2677802" cy="258277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8D29F8A-2982-5B87-65A0-114651230EDB}"/>
                </a:ext>
              </a:extLst>
            </p:cNvPr>
            <p:cNvGrpSpPr/>
            <p:nvPr/>
          </p:nvGrpSpPr>
          <p:grpSpPr>
            <a:xfrm>
              <a:off x="2269834" y="4114176"/>
              <a:ext cx="2677802" cy="2582776"/>
              <a:chOff x="2489420" y="4114176"/>
              <a:chExt cx="2677802" cy="258277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A349058-2000-AF6D-9274-8CE9A37777DF}"/>
                  </a:ext>
                </a:extLst>
              </p:cNvPr>
              <p:cNvGrpSpPr/>
              <p:nvPr/>
            </p:nvGrpSpPr>
            <p:grpSpPr>
              <a:xfrm>
                <a:off x="2489420" y="4114176"/>
                <a:ext cx="2677802" cy="2582776"/>
                <a:chOff x="4069239" y="4133647"/>
                <a:chExt cx="2677802" cy="2582776"/>
              </a:xfrm>
            </p:grpSpPr>
            <p:pic>
              <p:nvPicPr>
                <p:cNvPr id="39" name="Graphic 38">
                  <a:extLst>
                    <a:ext uri="{FF2B5EF4-FFF2-40B4-BE49-F238E27FC236}">
                      <a16:creationId xmlns:a16="http://schemas.microsoft.com/office/drawing/2014/main" id="{CABBE48C-479D-E50A-4DBB-2EA04753C2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 l="14350" t="14280" r="15358" b="17922"/>
                <a:stretch>
                  <a:fillRect/>
                </a:stretch>
              </p:blipFill>
              <p:spPr>
                <a:xfrm>
                  <a:off x="4069239" y="4133647"/>
                  <a:ext cx="2677802" cy="2582776"/>
                </a:xfrm>
                <a:prstGeom prst="flowChartConnector">
                  <a:avLst/>
                </a:prstGeom>
              </p:spPr>
            </p:pic>
            <p:sp>
              <p:nvSpPr>
                <p:cNvPr id="44" name="Flowchart: Connector 43">
                  <a:extLst>
                    <a:ext uri="{FF2B5EF4-FFF2-40B4-BE49-F238E27FC236}">
                      <a16:creationId xmlns:a16="http://schemas.microsoft.com/office/drawing/2014/main" id="{8312C0C8-7616-C6FF-7564-36A0E72A9D6B}"/>
                    </a:ext>
                  </a:extLst>
                </p:cNvPr>
                <p:cNvSpPr/>
                <p:nvPr/>
              </p:nvSpPr>
              <p:spPr>
                <a:xfrm>
                  <a:off x="4297491" y="4374570"/>
                  <a:ext cx="2231186" cy="2100931"/>
                </a:xfrm>
                <a:prstGeom prst="flowChartConnector">
                  <a:avLst/>
                </a:prstGeom>
                <a:no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en-US" dirty="0"/>
                </a:p>
              </p:txBody>
            </p:sp>
          </p:grpSp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359A4FA2-677F-AB45-E229-330053AB61C1}"/>
                  </a:ext>
                </a:extLst>
              </p:cNvPr>
              <p:cNvSpPr/>
              <p:nvPr/>
            </p:nvSpPr>
            <p:spPr>
              <a:xfrm>
                <a:off x="3783570" y="5258202"/>
                <a:ext cx="233893" cy="273749"/>
              </a:xfrm>
              <a:prstGeom prst="flowChartConnector">
                <a:avLst/>
              </a:prstGeom>
              <a:solidFill>
                <a:srgbClr val="98C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00D26299-85D0-956A-0D67-6C4522026C0B}"/>
                  </a:ext>
                </a:extLst>
              </p:cNvPr>
              <p:cNvSpPr/>
              <p:nvPr/>
            </p:nvSpPr>
            <p:spPr>
              <a:xfrm>
                <a:off x="3435551" y="5097338"/>
                <a:ext cx="233893" cy="273749"/>
              </a:xfrm>
              <a:prstGeom prst="flowChartConnector">
                <a:avLst/>
              </a:prstGeom>
              <a:solidFill>
                <a:srgbClr val="98C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  <p:sp>
            <p:nvSpPr>
              <p:cNvPr id="61" name="Flowchart: Connector 60">
                <a:extLst>
                  <a:ext uri="{FF2B5EF4-FFF2-40B4-BE49-F238E27FC236}">
                    <a16:creationId xmlns:a16="http://schemas.microsoft.com/office/drawing/2014/main" id="{DA46B338-65C9-0B14-4696-DA63E689A6D4}"/>
                  </a:ext>
                </a:extLst>
              </p:cNvPr>
              <p:cNvSpPr/>
              <p:nvPr/>
            </p:nvSpPr>
            <p:spPr>
              <a:xfrm>
                <a:off x="4110097" y="5105626"/>
                <a:ext cx="170458" cy="154944"/>
              </a:xfrm>
              <a:prstGeom prst="flowChartConnector">
                <a:avLst/>
              </a:prstGeom>
              <a:solidFill>
                <a:srgbClr val="98C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9673E2-A592-CAEA-8FCA-7A460743C90C}"/>
                </a:ext>
              </a:extLst>
            </p:cNvPr>
            <p:cNvSpPr txBox="1"/>
            <p:nvPr/>
          </p:nvSpPr>
          <p:spPr>
            <a:xfrm>
              <a:off x="3186538" y="5083179"/>
              <a:ext cx="1747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x</a:t>
              </a:r>
              <a:r>
                <a:rPr lang="en-US" sz="1000" b="1" dirty="0"/>
                <a:t> 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2A75705-E4B6-793B-CEB7-F07FA14CE16C}"/>
                </a:ext>
              </a:extLst>
            </p:cNvPr>
            <p:cNvSpPr txBox="1"/>
            <p:nvPr/>
          </p:nvSpPr>
          <p:spPr>
            <a:xfrm>
              <a:off x="3517398" y="5307351"/>
              <a:ext cx="1747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x</a:t>
              </a:r>
              <a:r>
                <a:rPr lang="en-US" sz="1000" b="1" dirty="0"/>
                <a:t> 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CE1448-0BDA-12A8-C813-CB159B026C29}"/>
                </a:ext>
              </a:extLst>
            </p:cNvPr>
            <p:cNvSpPr txBox="1"/>
            <p:nvPr/>
          </p:nvSpPr>
          <p:spPr>
            <a:xfrm>
              <a:off x="3844463" y="5090042"/>
              <a:ext cx="1747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x</a:t>
              </a:r>
              <a:r>
                <a:rPr lang="en-US" sz="1000" b="1" dirty="0"/>
                <a:t>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554E60-0B09-ABE6-315C-6CB4C1E62FAD}"/>
                </a:ext>
              </a:extLst>
            </p:cNvPr>
            <p:cNvSpPr txBox="1"/>
            <p:nvPr/>
          </p:nvSpPr>
          <p:spPr>
            <a:xfrm>
              <a:off x="3489513" y="5608691"/>
              <a:ext cx="174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x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83FC21F-A769-0C06-F4EF-D3CC3A120B4F}"/>
                </a:ext>
              </a:extLst>
            </p:cNvPr>
            <p:cNvSpPr txBox="1"/>
            <p:nvPr/>
          </p:nvSpPr>
          <p:spPr>
            <a:xfrm>
              <a:off x="3831428" y="5599772"/>
              <a:ext cx="174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x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5BE966F-6DD8-AD91-8A1D-5FD3F76F2956}"/>
                </a:ext>
              </a:extLst>
            </p:cNvPr>
            <p:cNvSpPr txBox="1"/>
            <p:nvPr/>
          </p:nvSpPr>
          <p:spPr>
            <a:xfrm>
              <a:off x="3165373" y="5608691"/>
              <a:ext cx="174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x 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FF3A1FE-81D8-B216-96FF-8823DBC5D372}"/>
                </a:ext>
              </a:extLst>
            </p:cNvPr>
            <p:cNvCxnSpPr>
              <a:cxnSpLocks/>
            </p:cNvCxnSpPr>
            <p:nvPr/>
          </p:nvCxnSpPr>
          <p:spPr>
            <a:xfrm>
              <a:off x="3308850" y="5277402"/>
              <a:ext cx="0" cy="4564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38936F3-5748-7B0A-816A-ADA36E7FCA99}"/>
                </a:ext>
              </a:extLst>
            </p:cNvPr>
            <p:cNvCxnSpPr>
              <a:cxnSpLocks/>
            </p:cNvCxnSpPr>
            <p:nvPr/>
          </p:nvCxnSpPr>
          <p:spPr>
            <a:xfrm>
              <a:off x="3973586" y="5293634"/>
              <a:ext cx="0" cy="4564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95EDCB5-B9F9-14AF-0F7B-F45023F76682}"/>
                </a:ext>
              </a:extLst>
            </p:cNvPr>
            <p:cNvCxnSpPr>
              <a:cxnSpLocks/>
            </p:cNvCxnSpPr>
            <p:nvPr/>
          </p:nvCxnSpPr>
          <p:spPr>
            <a:xfrm>
              <a:off x="3633680" y="5503897"/>
              <a:ext cx="0" cy="2462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55821C79-2C52-4C91-DB8E-CD7C439BDC30}"/>
              </a:ext>
            </a:extLst>
          </p:cNvPr>
          <p:cNvSpPr txBox="1"/>
          <p:nvPr/>
        </p:nvSpPr>
        <p:spPr>
          <a:xfrm>
            <a:off x="48010" y="4444740"/>
            <a:ext cx="197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Triangle parametric space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23A579-A68B-1C0B-9322-17EFBE5C3865}"/>
              </a:ext>
            </a:extLst>
          </p:cNvPr>
          <p:cNvSpPr txBox="1"/>
          <p:nvPr/>
        </p:nvSpPr>
        <p:spPr>
          <a:xfrm>
            <a:off x="3955502" y="4410994"/>
            <a:ext cx="123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Physical space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FEA19-E819-49FE-7B8D-B6A79A70C6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72AA61-74AC-6510-193F-DFCF1923288C}"/>
              </a:ext>
            </a:extLst>
          </p:cNvPr>
          <p:cNvGrpSpPr/>
          <p:nvPr/>
        </p:nvGrpSpPr>
        <p:grpSpPr>
          <a:xfrm>
            <a:off x="1504669" y="4772243"/>
            <a:ext cx="4500529" cy="856779"/>
            <a:chOff x="1458069" y="5155827"/>
            <a:chExt cx="4500529" cy="856779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9656328-50A7-D791-BEB5-1E2A024D1221}"/>
                </a:ext>
              </a:extLst>
            </p:cNvPr>
            <p:cNvSpPr txBox="1"/>
            <p:nvPr/>
          </p:nvSpPr>
          <p:spPr>
            <a:xfrm>
              <a:off x="1458069" y="5155827"/>
              <a:ext cx="4500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Projection of integration point to shell interface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1AEB87D-C3F8-3305-328D-D4236B6EACBF}"/>
                </a:ext>
              </a:extLst>
            </p:cNvPr>
            <p:cNvGrpSpPr/>
            <p:nvPr/>
          </p:nvGrpSpPr>
          <p:grpSpPr>
            <a:xfrm>
              <a:off x="1512590" y="5474702"/>
              <a:ext cx="3764698" cy="537904"/>
              <a:chOff x="5110612" y="5016603"/>
              <a:chExt cx="3764698" cy="5379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7664FC9-7A13-DE63-7269-4184E6938564}"/>
                      </a:ext>
                    </a:extLst>
                  </p:cNvPr>
                  <p:cNvSpPr txBox="1"/>
                  <p:nvPr/>
                </p:nvSpPr>
                <p:spPr>
                  <a:xfrm>
                    <a:off x="5116110" y="5016603"/>
                    <a:ext cx="3759200" cy="53790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114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l-G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l-G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l-G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l-G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l-GR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el-G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l-G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l-GR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l-G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br>
                      <a:rPr lang="en-US" sz="1600" b="1" dirty="0">
                        <a:solidFill>
                          <a:schemeClr val="tx1"/>
                        </a:solidFill>
                        <a:latin typeface="+mn-lt"/>
                      </a:rPr>
                    </a:br>
                    <a14:m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a14:m>
                    <a:r>
                      <a:rPr lang="en-US" sz="1600" b="1" dirty="0">
                        <a:solidFill>
                          <a:schemeClr val="tx1"/>
                        </a:solidFill>
                        <a:latin typeface="+mn-lt"/>
                      </a:rPr>
                      <a:t> </a:t>
                    </a:r>
                    <a:r>
                      <a:rPr lang="en-US" sz="1600" dirty="0">
                        <a:solidFill>
                          <a:schemeClr val="tx1"/>
                        </a:solidFill>
                        <a:latin typeface="+mn-lt"/>
                      </a:rPr>
                      <a:t>Find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l-G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l-G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l-G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l-GR" sz="16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a14:m>
                    <a:r>
                      <a:rPr lang="en-US" sz="1600" b="1" dirty="0">
                        <a:solidFill>
                          <a:schemeClr val="tx1"/>
                        </a:solidFill>
                        <a:latin typeface="+mn-lt"/>
                      </a:rPr>
                      <a:t> </a:t>
                    </a:r>
                    <a:r>
                      <a:rPr lang="en-US" sz="1600" dirty="0">
                        <a:solidFill>
                          <a:schemeClr val="tx1"/>
                        </a:solidFill>
                        <a:latin typeface="+mn-lt"/>
                      </a:rPr>
                      <a:t>for each </a:t>
                    </a:r>
                    <a:r>
                      <a:rPr lang="en-US" sz="1600" dirty="0">
                        <a:latin typeface="+mn-lt"/>
                      </a:rPr>
                      <a:t>GP</a:t>
                    </a:r>
                    <a:endParaRPr lang="en-US" sz="1600" b="1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7664FC9-7A13-DE63-7269-4184E69385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6110" y="5016603"/>
                    <a:ext cx="3759200" cy="53790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61" b="-238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8900189-DFAB-FCF6-FA8A-CDB33020C1D5}"/>
                  </a:ext>
                </a:extLst>
              </p:cNvPr>
              <p:cNvCxnSpPr/>
              <p:nvPr/>
            </p:nvCxnSpPr>
            <p:spPr>
              <a:xfrm>
                <a:off x="5110612" y="5288067"/>
                <a:ext cx="16390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CED2DBD-4AF9-A49F-8B64-89D9CE71BA37}"/>
                  </a:ext>
                </a:extLst>
              </p:cNvPr>
              <p:cNvCxnSpPr/>
              <p:nvPr/>
            </p:nvCxnSpPr>
            <p:spPr>
              <a:xfrm>
                <a:off x="6496689" y="5288067"/>
                <a:ext cx="163902" cy="0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76995CC-D657-B0FC-DCA9-95E42A3825F1}"/>
                </a:ext>
              </a:extLst>
            </p:cNvPr>
            <p:cNvCxnSpPr>
              <a:cxnSpLocks/>
            </p:cNvCxnSpPr>
            <p:nvPr/>
          </p:nvCxnSpPr>
          <p:spPr>
            <a:xfrm>
              <a:off x="1796412" y="5742696"/>
              <a:ext cx="410239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B851CB9-5F6E-3E6F-BF9F-368176CAF299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5742696"/>
              <a:ext cx="410239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F362CA-5AFF-0DC1-4AC5-1C92C7626143}"/>
                </a:ext>
              </a:extLst>
            </p:cNvPr>
            <p:cNvCxnSpPr>
              <a:cxnSpLocks/>
            </p:cNvCxnSpPr>
            <p:nvPr/>
          </p:nvCxnSpPr>
          <p:spPr>
            <a:xfrm>
              <a:off x="2206651" y="6012606"/>
              <a:ext cx="410239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EECC408-71D5-0E37-0655-33EBF6EAB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" r="317" b="51601"/>
          <a:stretch>
            <a:fillRect/>
          </a:stretch>
        </p:blipFill>
        <p:spPr>
          <a:xfrm>
            <a:off x="2539263" y="1480573"/>
            <a:ext cx="5261671" cy="84172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D88DE1-ED70-FDC4-EF0B-94352A226F6E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3886199" y="2287496"/>
            <a:ext cx="855673" cy="1003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DF1B539-7E1E-B735-4D13-AFFA894453B2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30008" y="5560839"/>
            <a:ext cx="1011667" cy="338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A8D18C9F-4212-354A-3449-8051E6F4C58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3081" b="51204"/>
          <a:stretch>
            <a:fillRect/>
          </a:stretch>
        </p:blipFill>
        <p:spPr>
          <a:xfrm>
            <a:off x="1241971" y="5650145"/>
            <a:ext cx="3302846" cy="7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74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98DD4-0FD8-DD52-3DCE-146CB30D5B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9D63F1-20E7-1EF9-03C3-97DB4884B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01: Cuboid 20x20x2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A47889-8FA4-E9F2-FD89-EAE80184F6A2}"/>
              </a:ext>
            </a:extLst>
          </p:cNvPr>
          <p:cNvSpPr txBox="1"/>
          <p:nvPr/>
        </p:nvSpPr>
        <p:spPr>
          <a:xfrm>
            <a:off x="319090" y="2343587"/>
            <a:ext cx="51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20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53F99C-4293-1D8D-15C1-075F0C3BA28E}"/>
              </a:ext>
            </a:extLst>
          </p:cNvPr>
          <p:cNvGrpSpPr/>
          <p:nvPr/>
        </p:nvGrpSpPr>
        <p:grpSpPr>
          <a:xfrm>
            <a:off x="986602" y="2017389"/>
            <a:ext cx="4357175" cy="1746112"/>
            <a:chOff x="1017082" y="1977827"/>
            <a:chExt cx="5468112" cy="19354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68EA7A-19A8-AA5B-8F35-71FF5775959D}"/>
                </a:ext>
              </a:extLst>
            </p:cNvPr>
            <p:cNvSpPr/>
            <p:nvPr/>
          </p:nvSpPr>
          <p:spPr>
            <a:xfrm>
              <a:off x="1803466" y="1977827"/>
              <a:ext cx="2788920" cy="13255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Solid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734183-2728-47C8-C013-81B4DB355C8C}"/>
                </a:ext>
              </a:extLst>
            </p:cNvPr>
            <p:cNvSpPr/>
            <p:nvPr/>
          </p:nvSpPr>
          <p:spPr>
            <a:xfrm>
              <a:off x="4592386" y="1977827"/>
              <a:ext cx="1493520" cy="13255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Shell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3A2FCA8-846D-A6A7-2C85-DF7C61D19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138" y="1977827"/>
              <a:ext cx="338328" cy="3657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879BC24-D60F-0787-AA87-9E708D5233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138" y="2271880"/>
              <a:ext cx="338328" cy="3657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10F0DCD-79B3-3FCB-9C4E-FD6D99EC8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138" y="2565933"/>
              <a:ext cx="338328" cy="3657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D271104-422A-A90D-C45C-65410367A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138" y="2859986"/>
              <a:ext cx="338328" cy="3657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35F3FE-88BB-61DB-FBAB-1043A588E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138" y="3154038"/>
              <a:ext cx="338328" cy="3657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C471E2-4AE5-73E4-03B2-413F72DD5E41}"/>
                </a:ext>
              </a:extLst>
            </p:cNvPr>
            <p:cNvCxnSpPr/>
            <p:nvPr/>
          </p:nvCxnSpPr>
          <p:spPr>
            <a:xfrm>
              <a:off x="1803466" y="3879779"/>
              <a:ext cx="2788920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1DDD3B-02B6-5890-6D42-BBA36802F9AC}"/>
                </a:ext>
              </a:extLst>
            </p:cNvPr>
            <p:cNvCxnSpPr/>
            <p:nvPr/>
          </p:nvCxnSpPr>
          <p:spPr>
            <a:xfrm>
              <a:off x="1803466" y="3303390"/>
              <a:ext cx="0" cy="5763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6C6D76-4E1C-DD3F-D91E-572724F716ED}"/>
                </a:ext>
              </a:extLst>
            </p:cNvPr>
            <p:cNvCxnSpPr/>
            <p:nvPr/>
          </p:nvCxnSpPr>
          <p:spPr>
            <a:xfrm>
              <a:off x="4592386" y="3336918"/>
              <a:ext cx="0" cy="5763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B9D61A7-D78D-9412-3928-28CFEEDB458E}"/>
                </a:ext>
              </a:extLst>
            </p:cNvPr>
            <p:cNvCxnSpPr/>
            <p:nvPr/>
          </p:nvCxnSpPr>
          <p:spPr>
            <a:xfrm>
              <a:off x="6085906" y="3303389"/>
              <a:ext cx="0" cy="5763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B15C64-3B7A-BAFA-E2C2-21A4329E6684}"/>
                </a:ext>
              </a:extLst>
            </p:cNvPr>
            <p:cNvCxnSpPr>
              <a:cxnSpLocks/>
            </p:cNvCxnSpPr>
            <p:nvPr/>
          </p:nvCxnSpPr>
          <p:spPr>
            <a:xfrm>
              <a:off x="4624390" y="3879778"/>
              <a:ext cx="1429512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C79D6E-AD54-4EEF-6082-AAFA48F017B6}"/>
                </a:ext>
              </a:extLst>
            </p:cNvPr>
            <p:cNvCxnSpPr>
              <a:cxnSpLocks/>
            </p:cNvCxnSpPr>
            <p:nvPr/>
          </p:nvCxnSpPr>
          <p:spPr>
            <a:xfrm>
              <a:off x="1017082" y="3300024"/>
              <a:ext cx="78638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2387D9-2B86-1239-EBBD-A0A69FC200D6}"/>
                </a:ext>
              </a:extLst>
            </p:cNvPr>
            <p:cNvSpPr txBox="1"/>
            <p:nvPr/>
          </p:nvSpPr>
          <p:spPr>
            <a:xfrm>
              <a:off x="3028762" y="3328532"/>
              <a:ext cx="667512" cy="47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20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788E6E-47B2-28A3-F86D-C9BC341C48F8}"/>
                </a:ext>
              </a:extLst>
            </p:cNvPr>
            <p:cNvSpPr txBox="1"/>
            <p:nvPr/>
          </p:nvSpPr>
          <p:spPr>
            <a:xfrm>
              <a:off x="5041965" y="3299197"/>
              <a:ext cx="667512" cy="47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8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D5B621-9516-0AD8-39EF-DC513CA76BEA}"/>
                </a:ext>
              </a:extLst>
            </p:cNvPr>
            <p:cNvCxnSpPr>
              <a:cxnSpLocks/>
            </p:cNvCxnSpPr>
            <p:nvPr/>
          </p:nvCxnSpPr>
          <p:spPr>
            <a:xfrm>
              <a:off x="1017082" y="1977827"/>
              <a:ext cx="78638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3FD5997-B36C-6E7A-6A04-A2EA147D5C6C}"/>
                </a:ext>
              </a:extLst>
            </p:cNvPr>
            <p:cNvCxnSpPr>
              <a:cxnSpLocks/>
            </p:cNvCxnSpPr>
            <p:nvPr/>
          </p:nvCxnSpPr>
          <p:spPr>
            <a:xfrm>
              <a:off x="1017082" y="1977827"/>
              <a:ext cx="0" cy="126282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3040E78-8553-CD50-D108-6175B58E4309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1977827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CC29BFD-A279-E883-48F2-CE0352A7676C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124646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4D784DC-C227-4DD3-0719-456FEB2D2349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271465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BB7A6F6-8F40-5627-DA5D-072E687F2B00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418284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768A8B-99CD-77F4-D736-364021FF7385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565103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064434-ED42-219C-B6AF-4C0A74E14438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711922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6378A8-C7E9-983B-1D17-6D6DE214F714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858741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5211B67-B448-C806-36FC-1CBE8367F1E2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3005560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248FB3B-FA92-6A04-03B9-B6E207D7BA4B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3152379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5FA4F5-63F0-D662-265D-0344F9ED5822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3299197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24A5489-7FE9-AC62-1B06-A0C27206FE2F}"/>
              </a:ext>
            </a:extLst>
          </p:cNvPr>
          <p:cNvSpPr txBox="1"/>
          <p:nvPr/>
        </p:nvSpPr>
        <p:spPr>
          <a:xfrm>
            <a:off x="5417234" y="2331762"/>
            <a:ext cx="394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91DD73-A73B-A4CB-AA35-4A698908161E}"/>
                  </a:ext>
                </a:extLst>
              </p:cNvPr>
              <p:cNvSpPr txBox="1"/>
              <p:nvPr/>
            </p:nvSpPr>
            <p:spPr>
              <a:xfrm>
                <a:off x="5884692" y="3156659"/>
                <a:ext cx="3177408" cy="1944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el-G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l-G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l-GR" sz="2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91DD73-A73B-A4CB-AA35-4A698908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692" y="3156659"/>
                <a:ext cx="3177408" cy="1944956"/>
              </a:xfrm>
              <a:prstGeom prst="rect">
                <a:avLst/>
              </a:prstGeom>
              <a:blipFill>
                <a:blip r:embed="rId2"/>
                <a:stretch>
                  <a:fillRect l="-575" b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E7B25B45-DB8F-3422-1E20-DF56A60519D5}"/>
              </a:ext>
            </a:extLst>
          </p:cNvPr>
          <p:cNvGrpSpPr/>
          <p:nvPr/>
        </p:nvGrpSpPr>
        <p:grpSpPr>
          <a:xfrm>
            <a:off x="426956" y="4384391"/>
            <a:ext cx="1545674" cy="1606069"/>
            <a:chOff x="426956" y="4384391"/>
            <a:chExt cx="1545674" cy="160606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FC7797D-DDBD-10E9-8F77-939A9E78A378}"/>
                </a:ext>
              </a:extLst>
            </p:cNvPr>
            <p:cNvGrpSpPr/>
            <p:nvPr/>
          </p:nvGrpSpPr>
          <p:grpSpPr>
            <a:xfrm>
              <a:off x="1023178" y="4750120"/>
              <a:ext cx="558801" cy="563034"/>
              <a:chOff x="1183216" y="4874683"/>
              <a:chExt cx="558801" cy="5630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927CE8B-6022-3897-CB3E-BFFC759D7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83217" y="4874683"/>
                <a:ext cx="0" cy="563034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B1E99BF-0893-8468-887B-163AC85046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83216" y="5418667"/>
                <a:ext cx="558801" cy="19050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74829D-C2CC-A2FD-C247-A03C2081E47D}"/>
                    </a:ext>
                  </a:extLst>
                </p:cNvPr>
                <p:cNvSpPr txBox="1"/>
                <p:nvPr/>
              </p:nvSpPr>
              <p:spPr>
                <a:xfrm>
                  <a:off x="1603822" y="5117362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674829D-C2CC-A2FD-C247-A03C2081E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3822" y="5117362"/>
                  <a:ext cx="36880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6E9D47F-7D6C-B76D-60CA-13AD2433983B}"/>
                    </a:ext>
                  </a:extLst>
                </p:cNvPr>
                <p:cNvSpPr txBox="1"/>
                <p:nvPr/>
              </p:nvSpPr>
              <p:spPr>
                <a:xfrm>
                  <a:off x="832678" y="4384391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6E9D47F-7D6C-B76D-60CA-13AD24339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678" y="4384391"/>
                  <a:ext cx="36880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30FD9BF-862F-BC3C-69A2-CB7160DBFE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996" y="5306261"/>
              <a:ext cx="377444" cy="404560"/>
            </a:xfrm>
            <a:prstGeom prst="line">
              <a:avLst/>
            </a:prstGeom>
            <a:ln w="19050">
              <a:headEnd type="none"/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19021DF-D23B-2BF7-11CF-F3FB026263CC}"/>
                    </a:ext>
                  </a:extLst>
                </p:cNvPr>
                <p:cNvSpPr txBox="1"/>
                <p:nvPr/>
              </p:nvSpPr>
              <p:spPr>
                <a:xfrm>
                  <a:off x="426956" y="5621128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19021DF-D23B-2BF7-11CF-F3FB0262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956" y="5621128"/>
                  <a:ext cx="36880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27D23F1-02AB-9004-9AA9-AD5679FCD2E9}"/>
              </a:ext>
            </a:extLst>
          </p:cNvPr>
          <p:cNvSpPr/>
          <p:nvPr/>
        </p:nvSpPr>
        <p:spPr>
          <a:xfrm>
            <a:off x="5884692" y="2122102"/>
            <a:ext cx="3131241" cy="7558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Kirchhoff-Love (thin) shell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Penalty method</a:t>
            </a:r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8D38F-BF4F-5EDA-4FF4-FCF7520EF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85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06DA8-9438-AFB9-A532-3778BA1C08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60677C-B2D7-36BF-78C5-80674BA6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01: Cuboid 20x20x2</a:t>
            </a:r>
          </a:p>
        </p:txBody>
      </p:sp>
      <p:pic>
        <p:nvPicPr>
          <p:cNvPr id="6" name="Picture 5" descr="A white square object with black lines&#10;&#10;AI-generated content may be incorrect.">
            <a:extLst>
              <a:ext uri="{FF2B5EF4-FFF2-40B4-BE49-F238E27FC236}">
                <a16:creationId xmlns:a16="http://schemas.microsoft.com/office/drawing/2014/main" id="{343E3C6F-DB23-80E3-15D9-D06176A5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89" t="32036" r="30417" b="5427"/>
          <a:stretch>
            <a:fillRect/>
          </a:stretch>
        </p:blipFill>
        <p:spPr>
          <a:xfrm>
            <a:off x="601030" y="2827020"/>
            <a:ext cx="4059530" cy="2369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66FB85-C36A-CB5C-F062-17B618CA7E5B}"/>
                  </a:ext>
                </a:extLst>
              </p:cNvPr>
              <p:cNvSpPr txBox="1"/>
              <p:nvPr/>
            </p:nvSpPr>
            <p:spPr>
              <a:xfrm>
                <a:off x="750994" y="4919111"/>
                <a:ext cx="32403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66FB85-C36A-CB5C-F062-17B618CA7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4" y="4919111"/>
                <a:ext cx="324038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133EBB-68F7-C41C-E205-C66F955ACF97}"/>
                  </a:ext>
                </a:extLst>
              </p:cNvPr>
              <p:cNvSpPr txBox="1"/>
              <p:nvPr/>
            </p:nvSpPr>
            <p:spPr>
              <a:xfrm>
                <a:off x="928865" y="4703667"/>
                <a:ext cx="32403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133EBB-68F7-C41C-E205-C66F955AC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5" y="4703667"/>
                <a:ext cx="324038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C4676E-02F3-4C5D-4F69-C607B4430D8F}"/>
                  </a:ext>
                </a:extLst>
              </p:cNvPr>
              <p:cNvSpPr txBox="1"/>
              <p:nvPr/>
            </p:nvSpPr>
            <p:spPr>
              <a:xfrm>
                <a:off x="677911" y="4488223"/>
                <a:ext cx="32403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C4676E-02F3-4C5D-4F69-C607B4430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1" y="4488223"/>
                <a:ext cx="324038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black and white grid&#10;&#10;AI-generated content may be incorrect.">
            <a:extLst>
              <a:ext uri="{FF2B5EF4-FFF2-40B4-BE49-F238E27FC236}">
                <a16:creationId xmlns:a16="http://schemas.microsoft.com/office/drawing/2014/main" id="{4C0FD255-6F0F-BCC2-B545-5E51DC7E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778" r="67667"/>
          <a:stretch>
            <a:fillRect/>
          </a:stretch>
        </p:blipFill>
        <p:spPr>
          <a:xfrm>
            <a:off x="5394960" y="1443990"/>
            <a:ext cx="2445182" cy="3752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47F459-82B2-E232-4B0B-FE7E51EE2C47}"/>
              </a:ext>
            </a:extLst>
          </p:cNvPr>
          <p:cNvSpPr txBox="1"/>
          <p:nvPr/>
        </p:nvSpPr>
        <p:spPr>
          <a:xfrm>
            <a:off x="1156775" y="5273784"/>
            <a:ext cx="244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 Solid part model discretization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AD2DF0-1B8C-62D1-1CBD-ADB8EDDA138B}"/>
              </a:ext>
            </a:extLst>
          </p:cNvPr>
          <p:cNvSpPr txBox="1"/>
          <p:nvPr/>
        </p:nvSpPr>
        <p:spPr>
          <a:xfrm>
            <a:off x="5552851" y="5273783"/>
            <a:ext cx="244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(ii) Shell part model discretization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A11B84-239F-24D1-7763-111A9A046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5899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8597-A562-1194-BB85-7D0361DC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4BDE-5FFE-2804-E21B-6A1C704B5A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79EC65-55A6-7EB2-54B4-4257E2A9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01: Cuboid 20x20x2 – Results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7BFA03-6238-8060-94FD-D7E3DB1FF670}"/>
              </a:ext>
            </a:extLst>
          </p:cNvPr>
          <p:cNvGrpSpPr/>
          <p:nvPr/>
        </p:nvGrpSpPr>
        <p:grpSpPr>
          <a:xfrm>
            <a:off x="676649" y="2830138"/>
            <a:ext cx="3200179" cy="1781897"/>
            <a:chOff x="719429" y="2738691"/>
            <a:chExt cx="3200179" cy="1781897"/>
          </a:xfrm>
        </p:grpSpPr>
        <p:pic>
          <p:nvPicPr>
            <p:cNvPr id="9" name="Picture 8" descr="A white rectangular object with a black background">
              <a:extLst>
                <a:ext uri="{FF2B5EF4-FFF2-40B4-BE49-F238E27FC236}">
                  <a16:creationId xmlns:a16="http://schemas.microsoft.com/office/drawing/2014/main" id="{A1588FB0-CC5C-02DB-D075-DA4D929B5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371" t="11614" r="20741" b="25143"/>
            <a:stretch>
              <a:fillRect/>
            </a:stretch>
          </p:blipFill>
          <p:spPr>
            <a:xfrm>
              <a:off x="719429" y="2738691"/>
              <a:ext cx="3200179" cy="1781897"/>
            </a:xfrm>
            <a:prstGeom prst="rect">
              <a:avLst/>
            </a:prstGeom>
          </p:spPr>
        </p:pic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D5C06EF1-7428-504C-D606-E6073DC96780}"/>
                </a:ext>
              </a:extLst>
            </p:cNvPr>
            <p:cNvSpPr/>
            <p:nvPr/>
          </p:nvSpPr>
          <p:spPr>
            <a:xfrm>
              <a:off x="3112955" y="4419950"/>
              <a:ext cx="45719" cy="4571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A640E1-0049-510C-465F-ED3695AB4C85}"/>
              </a:ext>
            </a:extLst>
          </p:cNvPr>
          <p:cNvSpPr/>
          <p:nvPr/>
        </p:nvSpPr>
        <p:spPr>
          <a:xfrm>
            <a:off x="1647081" y="4755688"/>
            <a:ext cx="1777212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28,0,0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39930C-7751-5D24-B2CF-B5F18CC5EE64}"/>
              </a:ext>
            </a:extLst>
          </p:cNvPr>
          <p:cNvGrpSpPr/>
          <p:nvPr/>
        </p:nvGrpSpPr>
        <p:grpSpPr>
          <a:xfrm>
            <a:off x="253579" y="4274430"/>
            <a:ext cx="1061310" cy="1143288"/>
            <a:chOff x="355842" y="4117021"/>
            <a:chExt cx="1061310" cy="11432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A83183-2424-1CBF-A2A6-303EEBF55CB6}"/>
                </a:ext>
              </a:extLst>
            </p:cNvPr>
            <p:cNvGrpSpPr/>
            <p:nvPr/>
          </p:nvGrpSpPr>
          <p:grpSpPr>
            <a:xfrm>
              <a:off x="674358" y="4285401"/>
              <a:ext cx="448321" cy="691887"/>
              <a:chOff x="445758" y="4813524"/>
              <a:chExt cx="448321" cy="691887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F0CAF1D-4443-6DC4-F8FC-36B9DCAEE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268" y="5112831"/>
                <a:ext cx="440811" cy="263727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C7C19F2-A9B2-E699-D5B6-8C3DF4FEB5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269" y="4813524"/>
                <a:ext cx="0" cy="563034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E83677A-23CF-43C8-34F5-99CC623BB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758" y="5367828"/>
                <a:ext cx="419100" cy="137583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A3F39A-9362-7D7B-D58A-7AB9FF329656}"/>
                    </a:ext>
                  </a:extLst>
                </p:cNvPr>
                <p:cNvSpPr txBox="1"/>
                <p:nvPr/>
              </p:nvSpPr>
              <p:spPr>
                <a:xfrm>
                  <a:off x="724650" y="4890977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A3F39A-9362-7D7B-D58A-7AB9FF32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650" y="4890977"/>
                  <a:ext cx="3688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A6E3E4E-5A4F-D751-2DEF-3761A37DB400}"/>
                    </a:ext>
                  </a:extLst>
                </p:cNvPr>
                <p:cNvSpPr txBox="1"/>
                <p:nvPr/>
              </p:nvSpPr>
              <p:spPr>
                <a:xfrm>
                  <a:off x="1048344" y="4413613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A6E3E4E-5A4F-D751-2DEF-3761A37DB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344" y="4413613"/>
                  <a:ext cx="36880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53CF41-A2C3-D60A-EB67-0139ED211BEB}"/>
                    </a:ext>
                  </a:extLst>
                </p:cNvPr>
                <p:cNvSpPr txBox="1"/>
                <p:nvPr/>
              </p:nvSpPr>
              <p:spPr>
                <a:xfrm>
                  <a:off x="355842" y="4117021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53CF41-A2C3-D60A-EB67-0139ED211B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842" y="4117021"/>
                  <a:ext cx="36880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44FB0-8EB0-BBE0-537E-46A09CE1D4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3B6964-7818-9F0E-A2AD-15AE97A57A59}"/>
              </a:ext>
            </a:extLst>
          </p:cNvPr>
          <p:cNvGrpSpPr/>
          <p:nvPr/>
        </p:nvGrpSpPr>
        <p:grpSpPr>
          <a:xfrm>
            <a:off x="4060067" y="2253050"/>
            <a:ext cx="4885650" cy="2932895"/>
            <a:chOff x="4060067" y="2253050"/>
            <a:chExt cx="4885650" cy="29328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763EF3-8289-EC84-1401-D2169ADF6109}"/>
                    </a:ext>
                  </a:extLst>
                </p:cNvPr>
                <p:cNvSpPr txBox="1"/>
                <p:nvPr/>
              </p:nvSpPr>
              <p:spPr>
                <a:xfrm rot="16200000">
                  <a:off x="3831639" y="3315605"/>
                  <a:ext cx="960648" cy="5037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 |</m:t>
                            </m:r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300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763EF3-8289-EC84-1401-D2169ADF6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831639" y="3315605"/>
                  <a:ext cx="960648" cy="50379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421C912-3DF7-76AE-504A-5FD68C701DA7}"/>
                    </a:ext>
                  </a:extLst>
                </p:cNvPr>
                <p:cNvSpPr txBox="1"/>
                <p:nvPr/>
              </p:nvSpPr>
              <p:spPr>
                <a:xfrm>
                  <a:off x="6356621" y="4957869"/>
                  <a:ext cx="1037143" cy="2280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</a:rPr>
                          <m:t>Penalty</m:t>
                        </m:r>
                        <m:r>
                          <a:rPr lang="en-US" sz="13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</a:rPr>
                          <m:t>factor</m:t>
                        </m:r>
                      </m:oMath>
                    </m:oMathPara>
                  </a14:m>
                  <a:endParaRPr lang="en-US" sz="1300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421C912-3DF7-76AE-504A-5FD68C701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621" y="4957869"/>
                  <a:ext cx="1037143" cy="228076"/>
                </a:xfrm>
                <a:prstGeom prst="rect">
                  <a:avLst/>
                </a:prstGeom>
                <a:blipFill>
                  <a:blip r:embed="rId7"/>
                  <a:stretch>
                    <a:fillRect l="-4706" r="-2941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0" descr="A graph with a line going up&#10;&#10;AI-generated content may be incorrect.">
              <a:extLst>
                <a:ext uri="{FF2B5EF4-FFF2-40B4-BE49-F238E27FC236}">
                  <a16:creationId xmlns:a16="http://schemas.microsoft.com/office/drawing/2014/main" id="{46DBB726-2847-885D-EC6F-E761ADA41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4217" y="2253050"/>
              <a:ext cx="4381500" cy="2628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BBEB30-88A8-F7D2-FB8F-2223DD0AA5EF}"/>
                  </a:ext>
                </a:extLst>
              </p:cNvPr>
              <p:cNvSpPr txBox="1"/>
              <p:nvPr/>
            </p:nvSpPr>
            <p:spPr>
              <a:xfrm>
                <a:off x="5583602" y="1945273"/>
                <a:ext cx="25831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Convergence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(28,0,0)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BBEB30-88A8-F7D2-FB8F-2223DD0AA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602" y="1945273"/>
                <a:ext cx="2583180" cy="307777"/>
              </a:xfrm>
              <a:prstGeom prst="rect">
                <a:avLst/>
              </a:prstGeom>
              <a:blipFill>
                <a:blip r:embed="rId9"/>
                <a:stretch>
                  <a:fillRect l="-708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60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2BF6C-1EB8-279B-4F50-36E10B825C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FACA2B-4501-C39C-FA3C-D3BEEE46F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712765" cy="820738"/>
          </a:xfrm>
        </p:spPr>
        <p:txBody>
          <a:bodyPr/>
          <a:lstStyle/>
          <a:p>
            <a:r>
              <a:rPr lang="en-US" sz="2900" dirty="0"/>
              <a:t>Comparison full solid and coupled (solid part)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3D8877-F12A-893F-BC46-353CFF139CAE}"/>
              </a:ext>
            </a:extLst>
          </p:cNvPr>
          <p:cNvSpPr/>
          <p:nvPr/>
        </p:nvSpPr>
        <p:spPr>
          <a:xfrm>
            <a:off x="1216681" y="1969382"/>
            <a:ext cx="2326621" cy="57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max = 1.79 E+02 MPa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D5FE0-6F0C-A35F-E0CF-55C37C94F48B}"/>
              </a:ext>
            </a:extLst>
          </p:cNvPr>
          <p:cNvSpPr/>
          <p:nvPr/>
        </p:nvSpPr>
        <p:spPr>
          <a:xfrm>
            <a:off x="5866950" y="1969382"/>
            <a:ext cx="2240801" cy="57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max = 1.82 E+02 MPa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F7C92-5876-326B-AF14-15E235E09349}"/>
              </a:ext>
            </a:extLst>
          </p:cNvPr>
          <p:cNvSpPr txBox="1"/>
          <p:nvPr/>
        </p:nvSpPr>
        <p:spPr>
          <a:xfrm>
            <a:off x="461003" y="5701242"/>
            <a:ext cx="4066830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(</a:t>
            </a:r>
            <a:r>
              <a:rPr lang="en-US" sz="1400" dirty="0" err="1">
                <a:latin typeface="+mn-lt"/>
              </a:rPr>
              <a:t>i</a:t>
            </a:r>
            <a:r>
              <a:rPr lang="en-US" sz="1400" dirty="0">
                <a:latin typeface="+mn-lt"/>
              </a:rPr>
              <a:t>) Von-Mises stress for full solid model in Ansys (section view)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4184E-3F6B-F0A5-E823-85D987E14C72}"/>
              </a:ext>
            </a:extLst>
          </p:cNvPr>
          <p:cNvSpPr txBox="1"/>
          <p:nvPr/>
        </p:nvSpPr>
        <p:spPr>
          <a:xfrm>
            <a:off x="4916969" y="5701242"/>
            <a:ext cx="408900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(ii) Von-Mises stress for solid part of coupled model</a:t>
            </a:r>
          </a:p>
        </p:txBody>
      </p:sp>
      <p:pic>
        <p:nvPicPr>
          <p:cNvPr id="14" name="Picture 13" descr="A graph showing a square with a gradient&#10;&#10;AI-generated content may be incorrect.">
            <a:extLst>
              <a:ext uri="{FF2B5EF4-FFF2-40B4-BE49-F238E27FC236}">
                <a16:creationId xmlns:a16="http://schemas.microsoft.com/office/drawing/2014/main" id="{E989D870-FCE5-890D-5B9C-8AB60FE10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65" t="41637" r="49717" b="8032"/>
          <a:stretch>
            <a:fillRect/>
          </a:stretch>
        </p:blipFill>
        <p:spPr>
          <a:xfrm>
            <a:off x="4942847" y="2752003"/>
            <a:ext cx="4089008" cy="2949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05CB8-4D60-C129-CFE0-E3AA3EEA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6" y="2861112"/>
            <a:ext cx="4089007" cy="23076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920BC2-4D17-D009-BB8C-ABF74B47508B}"/>
              </a:ext>
            </a:extLst>
          </p:cNvPr>
          <p:cNvGrpSpPr/>
          <p:nvPr/>
        </p:nvGrpSpPr>
        <p:grpSpPr>
          <a:xfrm>
            <a:off x="3854534" y="1971113"/>
            <a:ext cx="1701184" cy="630175"/>
            <a:chOff x="1465138" y="1977827"/>
            <a:chExt cx="5020056" cy="154197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B23A97F-C22C-4B29-6EB3-52487E71DD4C}"/>
                </a:ext>
              </a:extLst>
            </p:cNvPr>
            <p:cNvSpPr/>
            <p:nvPr/>
          </p:nvSpPr>
          <p:spPr>
            <a:xfrm>
              <a:off x="1803466" y="1977827"/>
              <a:ext cx="2788920" cy="13255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Solid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F70B0E-571F-24D5-A1A2-7F4B26776719}"/>
                </a:ext>
              </a:extLst>
            </p:cNvPr>
            <p:cNvSpPr/>
            <p:nvPr/>
          </p:nvSpPr>
          <p:spPr>
            <a:xfrm>
              <a:off x="4592386" y="1977827"/>
              <a:ext cx="1493520" cy="13255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Shell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A678B0-B035-F4F1-3BF7-F8669AE280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138" y="1977827"/>
              <a:ext cx="338328" cy="3657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86E49A1-4550-11D2-BFD7-DC4E78CD3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138" y="2271880"/>
              <a:ext cx="338328" cy="3657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B10530D-8140-3A9C-40DD-9F77FDEDD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138" y="2565933"/>
              <a:ext cx="338328" cy="3657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37122B6-162A-F7F9-465E-DA7D0A92F8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138" y="2859986"/>
              <a:ext cx="338328" cy="3657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FC93AA3-110E-50EC-4DB1-631AAB0D4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5138" y="3154038"/>
              <a:ext cx="338328" cy="3657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7250F1-5075-B8AC-5B0C-FF4FC64ED0C5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1977827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097FD67-8913-25E2-CA06-C52BBB5753A6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124646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92E79E1-5B17-7442-9E66-255809F4A05E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271465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5C3FD3-B888-E3B1-8274-99982D5DE4EE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418284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8D9571-A7F5-8BC3-B1F3-986E3A4B70CE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565103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EAB6500-D306-D7C1-E6F9-D0B48455621F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711922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6F306D7-BEFD-0A23-A593-DC02FCDC1712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2858741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7E2DFE6-8E72-EEFF-5381-F2431DEB83BA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3005560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E5514DF-35DB-FCAC-712D-38315D68E8D3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3152379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B0E2828-EA45-F120-64E0-BCF9B0D24FBD}"/>
                </a:ext>
              </a:extLst>
            </p:cNvPr>
            <p:cNvCxnSpPr>
              <a:cxnSpLocks/>
            </p:cNvCxnSpPr>
            <p:nvPr/>
          </p:nvCxnSpPr>
          <p:spPr>
            <a:xfrm>
              <a:off x="6085906" y="3299197"/>
              <a:ext cx="399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FE15541-1A7C-F730-6CB2-4064449D3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F4E468-EAF1-18BE-28E4-C8895FC0D3DA}"/>
                  </a:ext>
                </a:extLst>
              </p:cNvPr>
              <p:cNvSpPr txBox="1"/>
              <p:nvPr/>
            </p:nvSpPr>
            <p:spPr>
              <a:xfrm>
                <a:off x="3969186" y="1430117"/>
                <a:ext cx="1341120" cy="36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F4E468-EAF1-18BE-28E4-C8895FC0D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86" y="1430117"/>
                <a:ext cx="1341120" cy="361061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35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55DF6-66BC-1893-D4DE-E42053A99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7CAA4-B266-F3B3-6D4F-08D8E71723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2A06D8-FB49-7138-CC93-800D39817360}"/>
              </a:ext>
            </a:extLst>
          </p:cNvPr>
          <p:cNvGrpSpPr/>
          <p:nvPr/>
        </p:nvGrpSpPr>
        <p:grpSpPr>
          <a:xfrm>
            <a:off x="922868" y="1326320"/>
            <a:ext cx="1470207" cy="4130616"/>
            <a:chOff x="922868" y="1326320"/>
            <a:chExt cx="1470207" cy="41306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D446DE-BFDB-1351-CC64-D2B311FA94D3}"/>
                </a:ext>
              </a:extLst>
            </p:cNvPr>
            <p:cNvSpPr txBox="1"/>
            <p:nvPr/>
          </p:nvSpPr>
          <p:spPr>
            <a:xfrm>
              <a:off x="985042" y="1326320"/>
              <a:ext cx="1408033" cy="7162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400" dirty="0">
                  <a:latin typeface="+mn-lt"/>
                </a:rPr>
                <a:t>max: 2.2001E-01</a:t>
              </a:r>
            </a:p>
            <a:p>
              <a:pPr>
                <a:lnSpc>
                  <a:spcPct val="114000"/>
                </a:lnSpc>
              </a:pPr>
              <a:r>
                <a:rPr lang="en-US" sz="1400" dirty="0">
                  <a:latin typeface="+mn-lt"/>
                </a:rPr>
                <a:t>min: 1.2848E-01</a:t>
              </a:r>
            </a:p>
            <a:p>
              <a:pPr>
                <a:lnSpc>
                  <a:spcPct val="114000"/>
                </a:lnSpc>
              </a:pPr>
              <a:endParaRPr lang="en-US" sz="1400" dirty="0">
                <a:latin typeface="+mn-lt"/>
              </a:endParaRPr>
            </a:p>
          </p:txBody>
        </p:sp>
        <p:pic>
          <p:nvPicPr>
            <p:cNvPr id="16" name="Picture 15" descr="A rainbow colored strip on a black background&#10;&#10;AI-generated content may be incorrect.">
              <a:extLst>
                <a:ext uri="{FF2B5EF4-FFF2-40B4-BE49-F238E27FC236}">
                  <a16:creationId xmlns:a16="http://schemas.microsoft.com/office/drawing/2014/main" id="{9DF3C7A6-8A1B-F4A4-876E-4C74B97FC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438" t="7795" r="70902" b="10918"/>
            <a:stretch>
              <a:fillRect/>
            </a:stretch>
          </p:blipFill>
          <p:spPr>
            <a:xfrm>
              <a:off x="922868" y="1854200"/>
              <a:ext cx="1470207" cy="360273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FBAE8F-513C-572D-CDAD-EB1104CAC96A}"/>
              </a:ext>
            </a:extLst>
          </p:cNvPr>
          <p:cNvGrpSpPr/>
          <p:nvPr/>
        </p:nvGrpSpPr>
        <p:grpSpPr>
          <a:xfrm>
            <a:off x="3590926" y="1326320"/>
            <a:ext cx="1455428" cy="4130616"/>
            <a:chOff x="3590926" y="1326320"/>
            <a:chExt cx="1455428" cy="4130616"/>
          </a:xfrm>
        </p:grpSpPr>
        <p:pic>
          <p:nvPicPr>
            <p:cNvPr id="19" name="Picture 18" descr="A rainbow colored strip on a black background&#10;&#10;AI-generated content may be incorrect.">
              <a:extLst>
                <a:ext uri="{FF2B5EF4-FFF2-40B4-BE49-F238E27FC236}">
                  <a16:creationId xmlns:a16="http://schemas.microsoft.com/office/drawing/2014/main" id="{BE7DB1A4-35B6-B8DF-0602-B4E51DB9F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659" t="8067" r="71007" b="11254"/>
            <a:stretch>
              <a:fillRect/>
            </a:stretch>
          </p:blipFill>
          <p:spPr>
            <a:xfrm>
              <a:off x="3590926" y="1854200"/>
              <a:ext cx="1455428" cy="360273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7BE558-DBA3-80F9-F088-F44F2FAA2514}"/>
                </a:ext>
              </a:extLst>
            </p:cNvPr>
            <p:cNvSpPr txBox="1"/>
            <p:nvPr/>
          </p:nvSpPr>
          <p:spPr>
            <a:xfrm>
              <a:off x="3614623" y="1326320"/>
              <a:ext cx="1408033" cy="7162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400" dirty="0">
                  <a:latin typeface="+mn-lt"/>
                </a:rPr>
                <a:t>max: 2.1998E-01</a:t>
              </a:r>
            </a:p>
            <a:p>
              <a:pPr>
                <a:lnSpc>
                  <a:spcPct val="114000"/>
                </a:lnSpc>
              </a:pPr>
              <a:r>
                <a:rPr lang="en-US" sz="1400" dirty="0">
                  <a:latin typeface="+mn-lt"/>
                </a:rPr>
                <a:t>min: 1.2848E-01</a:t>
              </a:r>
            </a:p>
            <a:p>
              <a:pPr>
                <a:lnSpc>
                  <a:spcPct val="114000"/>
                </a:lnSpc>
              </a:pPr>
              <a:endParaRPr lang="en-US" sz="1400" dirty="0">
                <a:latin typeface="+mn-lt"/>
              </a:endParaRPr>
            </a:p>
          </p:txBody>
        </p:sp>
      </p:grp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F1F30EC-D17E-9775-4A28-C747C7035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89028" r="93672" b="3195"/>
          <a:stretch>
            <a:fillRect/>
          </a:stretch>
        </p:blipFill>
        <p:spPr>
          <a:xfrm>
            <a:off x="5377279" y="6014383"/>
            <a:ext cx="677719" cy="6414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B76CFA-BE2E-03F5-1287-7BEC7D07B663}"/>
              </a:ext>
            </a:extLst>
          </p:cNvPr>
          <p:cNvGrpSpPr/>
          <p:nvPr/>
        </p:nvGrpSpPr>
        <p:grpSpPr>
          <a:xfrm>
            <a:off x="5933701" y="1326320"/>
            <a:ext cx="2110002" cy="4130616"/>
            <a:chOff x="5933701" y="1326320"/>
            <a:chExt cx="2110002" cy="4130616"/>
          </a:xfrm>
        </p:grpSpPr>
        <p:pic>
          <p:nvPicPr>
            <p:cNvPr id="6" name="Picture 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E64D400-0056-81EC-68DE-65E1213DE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50" t="45705" r="78868" b="11529"/>
            <a:stretch>
              <a:fillRect/>
            </a:stretch>
          </p:blipFill>
          <p:spPr>
            <a:xfrm>
              <a:off x="5933701" y="1854200"/>
              <a:ext cx="2110002" cy="36027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B6BD8-DD20-AFE3-A651-E31E72EE880B}"/>
                </a:ext>
              </a:extLst>
            </p:cNvPr>
            <p:cNvSpPr txBox="1"/>
            <p:nvPr/>
          </p:nvSpPr>
          <p:spPr>
            <a:xfrm>
              <a:off x="6392901" y="1326320"/>
              <a:ext cx="1408033" cy="7162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400" dirty="0">
                  <a:latin typeface="+mn-lt"/>
                </a:rPr>
                <a:t>max: 2.3628E-01</a:t>
              </a:r>
            </a:p>
            <a:p>
              <a:pPr>
                <a:lnSpc>
                  <a:spcPct val="114000"/>
                </a:lnSpc>
              </a:pPr>
              <a:r>
                <a:rPr lang="en-US" sz="1400" dirty="0">
                  <a:latin typeface="+mn-lt"/>
                </a:rPr>
                <a:t>min: 1.1991E-01</a:t>
              </a:r>
            </a:p>
            <a:p>
              <a:pPr>
                <a:lnSpc>
                  <a:spcPct val="114000"/>
                </a:lnSpc>
              </a:pPr>
              <a:endParaRPr lang="en-US" sz="14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40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F5626-3A31-871F-445C-61884A35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8FE56-2F8A-C189-A191-1FEA61DA57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BE2390-F01F-9A38-0036-7AB93C01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686887" cy="820738"/>
          </a:xfrm>
        </p:spPr>
        <p:txBody>
          <a:bodyPr/>
          <a:lstStyle/>
          <a:p>
            <a:r>
              <a:rPr lang="en-US" sz="2900" dirty="0"/>
              <a:t>Comparison full shell and coupled (shell part) models 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51E32188-F512-A3D9-30AB-E1179ABB23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8" name="Picture 17" descr="A rainbow colored rectangle on a black background&#10;&#10;AI-generated content may be incorrect.">
            <a:extLst>
              <a:ext uri="{FF2B5EF4-FFF2-40B4-BE49-F238E27FC236}">
                <a16:creationId xmlns:a16="http://schemas.microsoft.com/office/drawing/2014/main" id="{75FEF83E-D134-3503-4BC7-61E7C3B3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68" r="21797"/>
          <a:stretch>
            <a:fillRect/>
          </a:stretch>
        </p:blipFill>
        <p:spPr>
          <a:xfrm>
            <a:off x="319090" y="2637581"/>
            <a:ext cx="4597879" cy="28915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684F57-5EB4-E64F-6239-18CA91320867}"/>
              </a:ext>
            </a:extLst>
          </p:cNvPr>
          <p:cNvSpPr/>
          <p:nvPr/>
        </p:nvSpPr>
        <p:spPr>
          <a:xfrm>
            <a:off x="1423359" y="2303670"/>
            <a:ext cx="2119944" cy="57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max = 2.3833 E+01</a:t>
            </a:r>
          </a:p>
        </p:txBody>
      </p:sp>
      <p:pic>
        <p:nvPicPr>
          <p:cNvPr id="20" name="Picture 19" descr="A rainbow on a white box&#10;&#10;AI-generated content may be incorrect.">
            <a:extLst>
              <a:ext uri="{FF2B5EF4-FFF2-40B4-BE49-F238E27FC236}">
                <a16:creationId xmlns:a16="http://schemas.microsoft.com/office/drawing/2014/main" id="{62C77918-9FAD-B870-6274-091EF699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44" r="32440"/>
          <a:stretch>
            <a:fillRect/>
          </a:stretch>
        </p:blipFill>
        <p:spPr>
          <a:xfrm>
            <a:off x="4572000" y="2294621"/>
            <a:ext cx="4433977" cy="34242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5801237-649B-72EA-82AF-5EF3FD18B1EA}"/>
              </a:ext>
            </a:extLst>
          </p:cNvPr>
          <p:cNvSpPr/>
          <p:nvPr/>
        </p:nvSpPr>
        <p:spPr>
          <a:xfrm>
            <a:off x="5945667" y="2173857"/>
            <a:ext cx="2240801" cy="57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max = 2.3836 E+01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FDFD8-6EEB-78D0-FDC8-ABD7676C79EE}"/>
              </a:ext>
            </a:extLst>
          </p:cNvPr>
          <p:cNvSpPr txBox="1"/>
          <p:nvPr/>
        </p:nvSpPr>
        <p:spPr>
          <a:xfrm>
            <a:off x="461003" y="5701242"/>
            <a:ext cx="459787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(</a:t>
            </a:r>
            <a:r>
              <a:rPr lang="en-US" sz="1400" dirty="0" err="1">
                <a:latin typeface="+mn-lt"/>
              </a:rPr>
              <a:t>i</a:t>
            </a:r>
            <a:r>
              <a:rPr lang="en-US" sz="1400" dirty="0">
                <a:latin typeface="+mn-lt"/>
              </a:rPr>
              <a:t>) Von-Mises stress for full shell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4078E1-F314-7F2F-C2F1-B699F22C622D}"/>
              </a:ext>
            </a:extLst>
          </p:cNvPr>
          <p:cNvSpPr txBox="1"/>
          <p:nvPr/>
        </p:nvSpPr>
        <p:spPr>
          <a:xfrm>
            <a:off x="4916969" y="5701242"/>
            <a:ext cx="408900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(ii) Von-Mises stress for shell part of coupled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5DF739-B3EB-5BCD-5125-DCAC80404C7C}"/>
                  </a:ext>
                </a:extLst>
              </p:cNvPr>
              <p:cNvSpPr txBox="1"/>
              <p:nvPr/>
            </p:nvSpPr>
            <p:spPr>
              <a:xfrm>
                <a:off x="3969186" y="1490473"/>
                <a:ext cx="1341120" cy="36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5DF739-B3EB-5BCD-5125-DCAC8040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86" y="1490473"/>
                <a:ext cx="1341120" cy="361061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69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1438-8983-C660-B003-E342D33A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884CE-F313-0637-B15E-2E2D950EAC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E625C9-685A-A830-2A66-EA5359EE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02: L-angle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FCBFB51-C1FF-2952-BEBC-4D560B973822}"/>
              </a:ext>
            </a:extLst>
          </p:cNvPr>
          <p:cNvGrpSpPr/>
          <p:nvPr/>
        </p:nvGrpSpPr>
        <p:grpSpPr>
          <a:xfrm>
            <a:off x="440409" y="1617408"/>
            <a:ext cx="3179904" cy="2119939"/>
            <a:chOff x="8759918" y="3976755"/>
            <a:chExt cx="4163475" cy="3063479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FBA229F-24BD-CE9F-B1E3-A2058C7F2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6828" y="4220388"/>
              <a:ext cx="0" cy="22622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080F8C1-AA9D-9858-0EC9-8A5164B28F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7025" y="6447283"/>
              <a:ext cx="1109803" cy="10667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EB86E17-CA3A-8AD9-E512-E82DE1724DBB}"/>
                </a:ext>
              </a:extLst>
            </p:cNvPr>
            <p:cNvGrpSpPr/>
            <p:nvPr/>
          </p:nvGrpSpPr>
          <p:grpSpPr>
            <a:xfrm>
              <a:off x="8759918" y="3976755"/>
              <a:ext cx="4163475" cy="3063479"/>
              <a:chOff x="8759918" y="3976755"/>
              <a:chExt cx="4163475" cy="3063479"/>
            </a:xfrm>
          </p:grpSpPr>
          <p:pic>
            <p:nvPicPr>
              <p:cNvPr id="56" name="Picture 55" descr="A black screen with a white arrow&#10;&#10;AI-generated content may be incorrect.">
                <a:extLst>
                  <a:ext uri="{FF2B5EF4-FFF2-40B4-BE49-F238E27FC236}">
                    <a16:creationId xmlns:a16="http://schemas.microsoft.com/office/drawing/2014/main" id="{1D88E963-EA7C-0692-3DB2-65B28D58E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21" t="14445" r="54911" b="68799"/>
              <a:stretch>
                <a:fillRect/>
              </a:stretch>
            </p:blipFill>
            <p:spPr>
              <a:xfrm>
                <a:off x="8759918" y="3976755"/>
                <a:ext cx="2729952" cy="2505859"/>
              </a:xfrm>
              <a:prstGeom prst="rect">
                <a:avLst/>
              </a:prstGeom>
            </p:spPr>
          </p:pic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66D98BE-F255-6EF2-438E-B50C5721D892}"/>
                  </a:ext>
                </a:extLst>
              </p:cNvPr>
              <p:cNvGrpSpPr/>
              <p:nvPr/>
            </p:nvGrpSpPr>
            <p:grpSpPr>
              <a:xfrm>
                <a:off x="9138640" y="4341631"/>
                <a:ext cx="3784753" cy="2698603"/>
                <a:chOff x="9138640" y="4341631"/>
                <a:chExt cx="3784753" cy="2698603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ABE9E68-C4D6-9168-8653-5D028FBAB24C}"/>
                    </a:ext>
                  </a:extLst>
                </p:cNvPr>
                <p:cNvCxnSpPr/>
                <p:nvPr/>
              </p:nvCxnSpPr>
              <p:spPr>
                <a:xfrm>
                  <a:off x="9138640" y="5455485"/>
                  <a:ext cx="2433526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3E3A9FAA-9835-B95F-705A-20B55D977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58300" y="4341631"/>
                  <a:ext cx="0" cy="1113854"/>
                </a:xfrm>
                <a:prstGeom prst="straightConnector1">
                  <a:avLst/>
                </a:prstGeom>
                <a:ln w="28575"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B091A79-BDBE-8ABB-BA1B-051E2BC8BB7C}"/>
                    </a:ext>
                  </a:extLst>
                </p:cNvPr>
                <p:cNvSpPr txBox="1"/>
                <p:nvPr/>
              </p:nvSpPr>
              <p:spPr>
                <a:xfrm>
                  <a:off x="11573466" y="4631700"/>
                  <a:ext cx="1349927" cy="5337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/>
                    <a:t>1 mm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9D5525-8A7D-53D6-B18F-084489690E20}"/>
                    </a:ext>
                  </a:extLst>
                </p:cNvPr>
                <p:cNvSpPr txBox="1"/>
                <p:nvPr/>
              </p:nvSpPr>
              <p:spPr>
                <a:xfrm>
                  <a:off x="9282965" y="6506520"/>
                  <a:ext cx="1510059" cy="5337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/>
                    <a:t>1 mm</a:t>
                  </a:r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ACB59993-AF31-D26A-187B-6EEBB60695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15159" y="4511150"/>
                  <a:ext cx="1852391" cy="1614140"/>
                </a:xfrm>
                <a:prstGeom prst="straightConnector1">
                  <a:avLst/>
                </a:prstGeom>
                <a:ln w="28575"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98C173C-727D-37E3-2524-0DBCC5FEFFAD}"/>
                    </a:ext>
                  </a:extLst>
                </p:cNvPr>
                <p:cNvSpPr txBox="1"/>
                <p:nvPr/>
              </p:nvSpPr>
              <p:spPr>
                <a:xfrm>
                  <a:off x="10481624" y="6113888"/>
                  <a:ext cx="1852390" cy="5337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/>
                    <a:t>R = 0.3mm</a:t>
                  </a:r>
                </a:p>
              </p:txBody>
            </p:sp>
          </p:grpSp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294FD07D-3E3A-B27F-029C-59E0DD6A8D50}"/>
              </a:ext>
            </a:extLst>
          </p:cNvPr>
          <p:cNvSpPr/>
          <p:nvPr/>
        </p:nvSpPr>
        <p:spPr>
          <a:xfrm>
            <a:off x="1041400" y="4798514"/>
            <a:ext cx="2202949" cy="854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Fixed edge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(Strong Dirichlet BCS)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B7F8870-54AD-A653-8238-0DEB12B62CDE}"/>
              </a:ext>
            </a:extLst>
          </p:cNvPr>
          <p:cNvGrpSpPr/>
          <p:nvPr/>
        </p:nvGrpSpPr>
        <p:grpSpPr>
          <a:xfrm>
            <a:off x="2111444" y="1679828"/>
            <a:ext cx="6339223" cy="3296031"/>
            <a:chOff x="1581219" y="2139695"/>
            <a:chExt cx="8958362" cy="4470038"/>
          </a:xfrm>
        </p:grpSpPr>
        <p:pic>
          <p:nvPicPr>
            <p:cNvPr id="66" name="Picture 65" descr="A metal corner with a black background&#10;&#10;AI-generated content may be incorrect.">
              <a:extLst>
                <a:ext uri="{FF2B5EF4-FFF2-40B4-BE49-F238E27FC236}">
                  <a16:creationId xmlns:a16="http://schemas.microsoft.com/office/drawing/2014/main" id="{ED6FEF2D-AFCB-9980-13B4-1FE91FDE9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6" t="36674" r="19238" b="-1854"/>
            <a:stretch>
              <a:fillRect/>
            </a:stretch>
          </p:blipFill>
          <p:spPr>
            <a:xfrm>
              <a:off x="1581219" y="2139695"/>
              <a:ext cx="8958362" cy="4470038"/>
            </a:xfrm>
            <a:prstGeom prst="rect">
              <a:avLst/>
            </a:prstGeom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D80A14C-C0C0-9C45-3625-E6D825B1B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0621" y="5204315"/>
              <a:ext cx="112878" cy="514686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E3BE42D-C9D6-D660-07EF-F5FC711C4A3A}"/>
                </a:ext>
              </a:extLst>
            </p:cNvPr>
            <p:cNvSpPr txBox="1"/>
            <p:nvPr/>
          </p:nvSpPr>
          <p:spPr>
            <a:xfrm>
              <a:off x="3677470" y="5631333"/>
              <a:ext cx="1190367" cy="500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1 mm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720F29F-6EB9-4C8F-6BEA-50D6323E9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1175" y="2629878"/>
              <a:ext cx="3546475" cy="2916801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0274F8C-6A5D-82F8-AFB9-5D86D691E3C1}"/>
                </a:ext>
              </a:extLst>
            </p:cNvPr>
            <p:cNvSpPr txBox="1"/>
            <p:nvPr/>
          </p:nvSpPr>
          <p:spPr>
            <a:xfrm>
              <a:off x="4156073" y="3497855"/>
              <a:ext cx="1252989" cy="500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9</a:t>
              </a:r>
              <a:r>
                <a:rPr lang="en-US" sz="1800" dirty="0"/>
                <a:t> mm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EEF63C6-44AF-0530-5992-D6AF9708E23E}"/>
                </a:ext>
              </a:extLst>
            </p:cNvPr>
            <p:cNvCxnSpPr>
              <a:cxnSpLocks/>
            </p:cNvCxnSpPr>
            <p:nvPr/>
          </p:nvCxnSpPr>
          <p:spPr>
            <a:xfrm>
              <a:off x="7527925" y="2517775"/>
              <a:ext cx="2133600" cy="561975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557346-2300-28F5-81A5-8802F581E5D4}"/>
                </a:ext>
              </a:extLst>
            </p:cNvPr>
            <p:cNvSpPr txBox="1"/>
            <p:nvPr/>
          </p:nvSpPr>
          <p:spPr>
            <a:xfrm>
              <a:off x="8433859" y="2396129"/>
              <a:ext cx="1132178" cy="500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4 mm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2FAE19A-E66F-8A1E-03F0-ED42F0C5A1BE}"/>
              </a:ext>
            </a:extLst>
          </p:cNvPr>
          <p:cNvCxnSpPr>
            <a:cxnSpLocks/>
          </p:cNvCxnSpPr>
          <p:nvPr/>
        </p:nvCxnSpPr>
        <p:spPr>
          <a:xfrm flipH="1">
            <a:off x="2501330" y="4448124"/>
            <a:ext cx="713156" cy="423834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3F57E98-8D5A-F386-4C12-25E64C11B001}"/>
              </a:ext>
            </a:extLst>
          </p:cNvPr>
          <p:cNvCxnSpPr>
            <a:cxnSpLocks/>
          </p:cNvCxnSpPr>
          <p:nvPr/>
        </p:nvCxnSpPr>
        <p:spPr>
          <a:xfrm>
            <a:off x="7829326" y="2412151"/>
            <a:ext cx="585012" cy="1565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E11F87C-916F-81C2-8883-A6CC2D775BB7}"/>
              </a:ext>
            </a:extLst>
          </p:cNvPr>
          <p:cNvSpPr txBox="1"/>
          <p:nvPr/>
        </p:nvSpPr>
        <p:spPr>
          <a:xfrm>
            <a:off x="8399353" y="2523244"/>
            <a:ext cx="394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3F3653A-9CD5-BB0B-DF02-3557ECD91E60}"/>
                  </a:ext>
                </a:extLst>
              </p:cNvPr>
              <p:cNvSpPr txBox="1"/>
              <p:nvPr/>
            </p:nvSpPr>
            <p:spPr>
              <a:xfrm>
                <a:off x="6137439" y="3677056"/>
                <a:ext cx="1736181" cy="1591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br>
                  <a:rPr lang="el-GR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3F3653A-9CD5-BB0B-DF02-3557ECD9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39" y="3677056"/>
                <a:ext cx="1736181" cy="1591141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B7D2F7-740D-9559-B38C-482F15847E39}"/>
              </a:ext>
            </a:extLst>
          </p:cNvPr>
          <p:cNvCxnSpPr>
            <a:cxnSpLocks/>
          </p:cNvCxnSpPr>
          <p:nvPr/>
        </p:nvCxnSpPr>
        <p:spPr>
          <a:xfrm>
            <a:off x="7829326" y="2563479"/>
            <a:ext cx="585012" cy="1565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7A6106E-089F-C369-73E6-4AEB34AA1944}"/>
              </a:ext>
            </a:extLst>
          </p:cNvPr>
          <p:cNvCxnSpPr>
            <a:cxnSpLocks/>
          </p:cNvCxnSpPr>
          <p:nvPr/>
        </p:nvCxnSpPr>
        <p:spPr>
          <a:xfrm>
            <a:off x="7838563" y="2782336"/>
            <a:ext cx="585012" cy="1565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A6D7660-C1D2-C8F7-247A-44A961264C37}"/>
              </a:ext>
            </a:extLst>
          </p:cNvPr>
          <p:cNvCxnSpPr>
            <a:cxnSpLocks/>
          </p:cNvCxnSpPr>
          <p:nvPr/>
        </p:nvCxnSpPr>
        <p:spPr>
          <a:xfrm>
            <a:off x="7847235" y="2681282"/>
            <a:ext cx="585012" cy="1565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BD668-5A90-AFB8-C999-931C726E0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8E24DC-31C2-FD59-3DD6-98808DC0EBC1}"/>
              </a:ext>
            </a:extLst>
          </p:cNvPr>
          <p:cNvSpPr/>
          <p:nvPr/>
        </p:nvSpPr>
        <p:spPr>
          <a:xfrm>
            <a:off x="4632443" y="784611"/>
            <a:ext cx="3370446" cy="7558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Kirchhoff-Love (thin) shells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Penalty method</a:t>
            </a:r>
          </a:p>
          <a:p>
            <a:pPr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B7D8E1-B43F-EF8D-3B65-3C9CD91A067C}"/>
                  </a:ext>
                </a:extLst>
              </p:cNvPr>
              <p:cNvSpPr txBox="1"/>
              <p:nvPr/>
            </p:nvSpPr>
            <p:spPr>
              <a:xfrm>
                <a:off x="5281055" y="4752696"/>
                <a:ext cx="368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B7D8E1-B43F-EF8D-3B65-3C9CD91A0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055" y="4752696"/>
                <a:ext cx="3688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A841A7-BE7F-356E-BBE3-56925D353C91}"/>
                  </a:ext>
                </a:extLst>
              </p:cNvPr>
              <p:cNvSpPr txBox="1"/>
              <p:nvPr/>
            </p:nvSpPr>
            <p:spPr>
              <a:xfrm>
                <a:off x="5280256" y="4266992"/>
                <a:ext cx="368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A841A7-BE7F-356E-BBE3-56925D35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56" y="4266992"/>
                <a:ext cx="368808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6AA15E0-0152-DA69-7B38-50644C5F37EA}"/>
              </a:ext>
            </a:extLst>
          </p:cNvPr>
          <p:cNvGrpSpPr/>
          <p:nvPr/>
        </p:nvGrpSpPr>
        <p:grpSpPr>
          <a:xfrm>
            <a:off x="4911448" y="4261103"/>
            <a:ext cx="436634" cy="662949"/>
            <a:chOff x="2611366" y="3811383"/>
            <a:chExt cx="436634" cy="66294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6903B68-8E64-D71A-0E2F-4B7829EF561A}"/>
                </a:ext>
              </a:extLst>
            </p:cNvPr>
            <p:cNvGrpSpPr/>
            <p:nvPr/>
          </p:nvGrpSpPr>
          <p:grpSpPr>
            <a:xfrm>
              <a:off x="2611366" y="3980968"/>
              <a:ext cx="436634" cy="493364"/>
              <a:chOff x="1830506" y="5006963"/>
              <a:chExt cx="436634" cy="493364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5B2D9FF-A73A-E3AD-050D-99D703F2D2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0506" y="5006963"/>
                <a:ext cx="436493" cy="349579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B341A38-DE46-92E7-78EE-EB8EF523B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506" y="5356542"/>
                <a:ext cx="436634" cy="143785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78166B-74E4-66CA-2C08-567AE65708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1366" y="3811383"/>
              <a:ext cx="0" cy="532042"/>
            </a:xfrm>
            <a:prstGeom prst="line">
              <a:avLst/>
            </a:prstGeom>
            <a:ln w="19050">
              <a:headEnd type="none"/>
              <a:tailEnd type="triangle" w="med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BA6619-1462-E3C5-62B7-B8862BF242CB}"/>
                  </a:ext>
                </a:extLst>
              </p:cNvPr>
              <p:cNvSpPr txBox="1"/>
              <p:nvPr/>
            </p:nvSpPr>
            <p:spPr>
              <a:xfrm>
                <a:off x="4725918" y="3926417"/>
                <a:ext cx="368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BA6619-1462-E3C5-62B7-B8862BF24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918" y="3926417"/>
                <a:ext cx="36880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310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362FB-F945-B59D-B359-649278162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0B766-76DD-D701-4DB8-BB57623657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4BB518-6D3D-0E64-C99E-8F6C94E2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02: L-angle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1811EA-DAA6-EF92-CA79-7E3DBAF32CF1}"/>
              </a:ext>
            </a:extLst>
          </p:cNvPr>
          <p:cNvSpPr txBox="1"/>
          <p:nvPr/>
        </p:nvSpPr>
        <p:spPr>
          <a:xfrm>
            <a:off x="1156775" y="5273784"/>
            <a:ext cx="244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 Solid part model discretization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51748-B320-B078-8421-832DB32ED375}"/>
              </a:ext>
            </a:extLst>
          </p:cNvPr>
          <p:cNvSpPr txBox="1"/>
          <p:nvPr/>
        </p:nvSpPr>
        <p:spPr>
          <a:xfrm>
            <a:off x="5552851" y="5273783"/>
            <a:ext cx="244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(ii) Shell part model discretization</a:t>
            </a:r>
          </a:p>
        </p:txBody>
      </p:sp>
      <p:pic>
        <p:nvPicPr>
          <p:cNvPr id="18" name="Picture 17" descr="A black and white image of a couple of objects&#10;&#10;AI-generated content may be incorrect.">
            <a:extLst>
              <a:ext uri="{FF2B5EF4-FFF2-40B4-BE49-F238E27FC236}">
                <a16:creationId xmlns:a16="http://schemas.microsoft.com/office/drawing/2014/main" id="{AF90B8E3-4817-AEC1-EA52-C7257522ED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15" r="16281"/>
          <a:stretch>
            <a:fillRect/>
          </a:stretch>
        </p:blipFill>
        <p:spPr>
          <a:xfrm>
            <a:off x="4127049" y="2433362"/>
            <a:ext cx="4474663" cy="254902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68BBC84-AC73-FB72-15C9-2A31495CC847}"/>
              </a:ext>
            </a:extLst>
          </p:cNvPr>
          <p:cNvGrpSpPr/>
          <p:nvPr/>
        </p:nvGrpSpPr>
        <p:grpSpPr>
          <a:xfrm>
            <a:off x="1107940" y="1404703"/>
            <a:ext cx="3235009" cy="3840482"/>
            <a:chOff x="1241290" y="1067491"/>
            <a:chExt cx="3235009" cy="38404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B34F2F3-C677-C075-B479-D9491C06AE5D}"/>
                    </a:ext>
                  </a:extLst>
                </p:cNvPr>
                <p:cNvSpPr txBox="1"/>
                <p:nvPr/>
              </p:nvSpPr>
              <p:spPr>
                <a:xfrm>
                  <a:off x="1857644" y="4543882"/>
                  <a:ext cx="324038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B34F2F3-C677-C075-B479-D9491C06A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644" y="4543882"/>
                  <a:ext cx="324038" cy="2154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167607C-D303-206C-8957-9927FF66A48A}"/>
                    </a:ext>
                  </a:extLst>
                </p:cNvPr>
                <p:cNvSpPr txBox="1"/>
                <p:nvPr/>
              </p:nvSpPr>
              <p:spPr>
                <a:xfrm>
                  <a:off x="1241290" y="4286177"/>
                  <a:ext cx="324038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167607C-D303-206C-8957-9927FF66A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290" y="4286177"/>
                  <a:ext cx="324038" cy="2154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 descr="A white cube with black background&#10;&#10;AI-generated content may be incorrect.">
              <a:extLst>
                <a:ext uri="{FF2B5EF4-FFF2-40B4-BE49-F238E27FC236}">
                  <a16:creationId xmlns:a16="http://schemas.microsoft.com/office/drawing/2014/main" id="{DC853D04-AD3D-8B4D-7B56-A2F65A94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175" t="2614" r="50000" b="8842"/>
            <a:stretch>
              <a:fillRect/>
            </a:stretch>
          </p:blipFill>
          <p:spPr>
            <a:xfrm>
              <a:off x="1403309" y="1067491"/>
              <a:ext cx="3072990" cy="3745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88515F2-0B04-0D0E-8C22-A59810C84210}"/>
                    </a:ext>
                  </a:extLst>
                </p:cNvPr>
                <p:cNvSpPr txBox="1"/>
                <p:nvPr/>
              </p:nvSpPr>
              <p:spPr>
                <a:xfrm>
                  <a:off x="1290578" y="4692529"/>
                  <a:ext cx="324038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88515F2-0B04-0D0E-8C22-A59810C84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0578" y="4692529"/>
                  <a:ext cx="324038" cy="2154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7170CE-40DA-E376-702A-D72CAE3F3C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41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DB5C1-66C3-5EAD-4DF1-3EEC7C6455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695875-595F-6CA7-52C2-F4390511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02: L-angle -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C8FA87-4856-7199-8488-A52555AAC6F8}"/>
              </a:ext>
            </a:extLst>
          </p:cNvPr>
          <p:cNvSpPr/>
          <p:nvPr/>
        </p:nvSpPr>
        <p:spPr>
          <a:xfrm>
            <a:off x="1030503" y="4249975"/>
            <a:ext cx="2253654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-0.1, 9, 0.5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C2405-73FE-5BDB-3346-2C365BA5F7F2}"/>
              </a:ext>
            </a:extLst>
          </p:cNvPr>
          <p:cNvGrpSpPr/>
          <p:nvPr/>
        </p:nvGrpSpPr>
        <p:grpSpPr>
          <a:xfrm>
            <a:off x="286461" y="1968181"/>
            <a:ext cx="3121703" cy="2204720"/>
            <a:chOff x="284437" y="2430780"/>
            <a:chExt cx="3121703" cy="2204720"/>
          </a:xfrm>
        </p:grpSpPr>
        <p:pic>
          <p:nvPicPr>
            <p:cNvPr id="7" name="Picture Placeholder 5" descr="A white outline of a corner&#10;&#10;AI-generated content may be incorrect.">
              <a:extLst>
                <a:ext uri="{FF2B5EF4-FFF2-40B4-BE49-F238E27FC236}">
                  <a16:creationId xmlns:a16="http://schemas.microsoft.com/office/drawing/2014/main" id="{3E8181C3-6E6E-6D46-D45F-64B252C7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15" t="8632" r="27005"/>
            <a:stretch>
              <a:fillRect/>
            </a:stretch>
          </p:blipFill>
          <p:spPr>
            <a:xfrm>
              <a:off x="284437" y="2430780"/>
              <a:ext cx="3121703" cy="2204720"/>
            </a:xfrm>
            <a:prstGeom prst="rect">
              <a:avLst/>
            </a:prstGeom>
          </p:spPr>
        </p:pic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93CE8137-9E86-45AE-9F9C-871B702DF7A0}"/>
                </a:ext>
              </a:extLst>
            </p:cNvPr>
            <p:cNvSpPr/>
            <p:nvPr/>
          </p:nvSpPr>
          <p:spPr>
            <a:xfrm>
              <a:off x="1332348" y="3137323"/>
              <a:ext cx="45719" cy="4571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61AC2-E81E-32E2-7738-B9A73979F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FA5E3D-C5C5-C6F0-68F7-F027576A0DAF}"/>
              </a:ext>
            </a:extLst>
          </p:cNvPr>
          <p:cNvGrpSpPr/>
          <p:nvPr/>
        </p:nvGrpSpPr>
        <p:grpSpPr>
          <a:xfrm>
            <a:off x="3941286" y="1826260"/>
            <a:ext cx="4885648" cy="2932895"/>
            <a:chOff x="4060068" y="2253050"/>
            <a:chExt cx="4885648" cy="29328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2642091-2E1A-331D-E1BE-6825EAFD69A8}"/>
                    </a:ext>
                  </a:extLst>
                </p:cNvPr>
                <p:cNvSpPr txBox="1"/>
                <p:nvPr/>
              </p:nvSpPr>
              <p:spPr>
                <a:xfrm rot="16200000">
                  <a:off x="3719366" y="3315604"/>
                  <a:ext cx="1185196" cy="5037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 |</m:t>
                            </m:r>
                            <m:sSub>
                              <m:sSubPr>
                                <m:ctrlPr>
                                  <a:rPr lang="el-GR" sz="1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3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</a:rPr>
                                  <m:t>𝑉𝑀</m:t>
                                </m:r>
                              </m:sub>
                            </m:sSub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l-GR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3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𝑉𝑀</m:t>
                                </m:r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l-GR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3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𝑉𝑀</m:t>
                                </m:r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300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300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2642091-2E1A-331D-E1BE-6825EAFD6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719366" y="3315604"/>
                  <a:ext cx="1185196" cy="5037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64C2E83-265C-352C-E96B-A65421F407A9}"/>
                    </a:ext>
                  </a:extLst>
                </p:cNvPr>
                <p:cNvSpPr txBox="1"/>
                <p:nvPr/>
              </p:nvSpPr>
              <p:spPr>
                <a:xfrm>
                  <a:off x="6356621" y="4957869"/>
                  <a:ext cx="1037143" cy="2280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</a:rPr>
                          <m:t>Penalty</m:t>
                        </m:r>
                        <m:r>
                          <a:rPr lang="en-US" sz="13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</a:rPr>
                          <m:t>factor</m:t>
                        </m:r>
                      </m:oMath>
                    </m:oMathPara>
                  </a14:m>
                  <a:endParaRPr lang="en-US" sz="1300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64C2E83-265C-352C-E96B-A65421F407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621" y="4957869"/>
                  <a:ext cx="1037143" cy="228076"/>
                </a:xfrm>
                <a:prstGeom prst="rect">
                  <a:avLst/>
                </a:prstGeom>
                <a:blipFill>
                  <a:blip r:embed="rId4"/>
                  <a:stretch>
                    <a:fillRect l="-4706" r="-2941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E6E8FA-4E94-85FB-8AFA-6076301BC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564217" y="2253050"/>
              <a:ext cx="4381499" cy="2628900"/>
            </a:xfrm>
            <a:prstGeom prst="rect">
              <a:avLst/>
            </a:prstGeom>
          </p:spPr>
        </p:pic>
      </p:grpSp>
      <p:pic>
        <p:nvPicPr>
          <p:cNvPr id="23" name="Picture 22" descr="A blue and red grid with white lines&#10;&#10;AI-generated content may be incorrect.">
            <a:extLst>
              <a:ext uri="{FF2B5EF4-FFF2-40B4-BE49-F238E27FC236}">
                <a16:creationId xmlns:a16="http://schemas.microsoft.com/office/drawing/2014/main" id="{9AFC6D6E-B1C3-0EAC-CEE3-64DBA887EA4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69" t="12" r="18544" b="2373"/>
          <a:stretch>
            <a:fillRect/>
          </a:stretch>
        </p:blipFill>
        <p:spPr>
          <a:xfrm>
            <a:off x="6008531" y="4922055"/>
            <a:ext cx="2052000" cy="191638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A9934E-7E92-80F3-5F30-EEE5F8A5A22A}"/>
              </a:ext>
            </a:extLst>
          </p:cNvPr>
          <p:cNvCxnSpPr>
            <a:cxnSpLocks/>
          </p:cNvCxnSpPr>
          <p:nvPr/>
        </p:nvCxnSpPr>
        <p:spPr>
          <a:xfrm flipH="1">
            <a:off x="6833948" y="4455160"/>
            <a:ext cx="966986" cy="589280"/>
          </a:xfrm>
          <a:prstGeom prst="straightConnector1">
            <a:avLst/>
          </a:prstGeom>
          <a:ln w="28575"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D757F37-D872-45F4-E8B6-05B0EA6C980D}"/>
                  </a:ext>
                </a:extLst>
              </p:cNvPr>
              <p:cNvSpPr txBox="1"/>
              <p:nvPr/>
            </p:nvSpPr>
            <p:spPr>
              <a:xfrm>
                <a:off x="5196840" y="1535109"/>
                <a:ext cx="3436620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Convergence graph</a:t>
                </a:r>
                <a:r>
                  <a:rPr lang="el-G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𝑉𝑀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(−0.1, 9, 0.5)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D757F37-D872-45F4-E8B6-05B0EA6C9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840" y="1535109"/>
                <a:ext cx="3436620" cy="325025"/>
              </a:xfrm>
              <a:prstGeom prst="rect">
                <a:avLst/>
              </a:prstGeom>
              <a:blipFill>
                <a:blip r:embed="rId7"/>
                <a:stretch>
                  <a:fillRect l="-533"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883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noProof="0" dirty="0"/>
              <a:t>Motivation:</a:t>
            </a:r>
          </a:p>
          <a:p>
            <a:r>
              <a:rPr lang="en-US" sz="2200" noProof="0" dirty="0"/>
              <a:t>Couple solids and shells in B-REP IGA 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Minas Apostolakis | Chair of Structural Analysis | TUM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000" noProof="0" dirty="0"/>
              <a:t>Motivation and objectives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032BD944-3FD2-DD4E-0AE3-E5933A7D0236}"/>
              </a:ext>
            </a:extLst>
          </p:cNvPr>
          <p:cNvSpPr txBox="1">
            <a:spLocks/>
          </p:cNvSpPr>
          <p:nvPr/>
        </p:nvSpPr>
        <p:spPr>
          <a:xfrm>
            <a:off x="319090" y="3631477"/>
            <a:ext cx="8508999" cy="2650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Objectives: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Penalty and Nitsche’s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Use solid elements and Kirchhoff-Love or Reissner-Mindlin (5pHierarchic) as shell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Linear static structural analysis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7F160-C913-9F85-2392-45EFEEDE4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63273-A884-4C56-73F5-598121913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81E34-C4D0-8DEE-2421-2AE081A223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Minas Apostolakis | Chair of Structural Analysis | TUM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50FBF-9519-0B23-8A9E-35E8B2B7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747272" cy="820738"/>
          </a:xfrm>
        </p:spPr>
        <p:txBody>
          <a:bodyPr/>
          <a:lstStyle/>
          <a:p>
            <a:r>
              <a:rPr lang="en-US" sz="2900" dirty="0"/>
              <a:t>Comparison full solid and coupled (solid part) models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41332-3E7E-53A0-5AB7-AFD14BD4B77F}"/>
              </a:ext>
            </a:extLst>
          </p:cNvPr>
          <p:cNvSpPr/>
          <p:nvPr/>
        </p:nvSpPr>
        <p:spPr>
          <a:xfrm>
            <a:off x="1164567" y="2087199"/>
            <a:ext cx="2515704" cy="57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max = 15.1 MPa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185912-5950-DA9E-9B30-273577A79D08}"/>
              </a:ext>
            </a:extLst>
          </p:cNvPr>
          <p:cNvSpPr/>
          <p:nvPr/>
        </p:nvSpPr>
        <p:spPr>
          <a:xfrm>
            <a:off x="5997425" y="2102768"/>
            <a:ext cx="2413544" cy="57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max = 16.08 MPa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381541-400D-F92E-C681-12E3C9952275}"/>
              </a:ext>
            </a:extLst>
          </p:cNvPr>
          <p:cNvSpPr txBox="1"/>
          <p:nvPr/>
        </p:nvSpPr>
        <p:spPr>
          <a:xfrm>
            <a:off x="461003" y="5701242"/>
            <a:ext cx="3766029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(</a:t>
            </a:r>
            <a:r>
              <a:rPr lang="en-US" sz="1400" dirty="0" err="1">
                <a:latin typeface="+mn-lt"/>
              </a:rPr>
              <a:t>i</a:t>
            </a:r>
            <a:r>
              <a:rPr lang="en-US" sz="1400" dirty="0">
                <a:latin typeface="+mn-lt"/>
              </a:rPr>
              <a:t>) Von-Mises stress for full solid model in Ansys </a:t>
            </a:r>
            <a:r>
              <a:rPr lang="en-US" sz="1400" dirty="0"/>
              <a:t>(section view)</a:t>
            </a:r>
            <a:r>
              <a:rPr lang="en-US" sz="1400" dirty="0">
                <a:latin typeface="+mn-l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8EB239-C285-38E4-17BB-902F028BF189}"/>
              </a:ext>
            </a:extLst>
          </p:cNvPr>
          <p:cNvSpPr txBox="1"/>
          <p:nvPr/>
        </p:nvSpPr>
        <p:spPr>
          <a:xfrm>
            <a:off x="4916969" y="5701242"/>
            <a:ext cx="408900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(ii) Von-Mises stress for solid part of coupled model</a:t>
            </a:r>
          </a:p>
        </p:txBody>
      </p:sp>
      <p:pic>
        <p:nvPicPr>
          <p:cNvPr id="13" name="Picture 12" descr="A blue and red square object&#10;&#10;AI-generated content may be incorrect.">
            <a:extLst>
              <a:ext uri="{FF2B5EF4-FFF2-40B4-BE49-F238E27FC236}">
                <a16:creationId xmlns:a16="http://schemas.microsoft.com/office/drawing/2014/main" id="{78A31EB3-5916-71E1-FC90-AF8E921C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9" t="5293" r="26078" b="6304"/>
          <a:stretch>
            <a:fillRect/>
          </a:stretch>
        </p:blipFill>
        <p:spPr>
          <a:xfrm>
            <a:off x="4748243" y="2665345"/>
            <a:ext cx="3766029" cy="3035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5C267A-B0FA-5B23-73C1-BD19069E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50" y="2999288"/>
            <a:ext cx="2698624" cy="2584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F8DB85-E1F0-AA21-C345-565BBA2F6A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0DA388-2AF1-4B28-1F17-304D77A5E5B0}"/>
                  </a:ext>
                </a:extLst>
              </p:cNvPr>
              <p:cNvSpPr txBox="1"/>
              <p:nvPr/>
            </p:nvSpPr>
            <p:spPr>
              <a:xfrm>
                <a:off x="4005293" y="2186214"/>
                <a:ext cx="1485900" cy="395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0DA388-2AF1-4B28-1F17-304D77A5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293" y="2186214"/>
                <a:ext cx="1485900" cy="395686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12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24DB-2800-0651-3785-87E762099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9E0F3-9D29-B498-E859-22636D7512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D1646D-8519-0906-AD6D-F253C69C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02: L-angle -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4DCE6-2F5B-C57C-35B5-B7B0EC4DA5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11" name="Picture Placeholder 11" descr="A white rectangular object on a black background&#10;&#10;AI-generated content may be incorrect.">
            <a:extLst>
              <a:ext uri="{FF2B5EF4-FFF2-40B4-BE49-F238E27FC236}">
                <a16:creationId xmlns:a16="http://schemas.microsoft.com/office/drawing/2014/main" id="{392217DA-F3F5-ACF1-9E09-FA69403B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" t="27720" r="19349"/>
          <a:stretch>
            <a:fillRect/>
          </a:stretch>
        </p:blipFill>
        <p:spPr>
          <a:xfrm>
            <a:off x="539749" y="2538245"/>
            <a:ext cx="3098801" cy="1781509"/>
          </a:xfrm>
          <a:prstGeom prst="rect">
            <a:avLst/>
          </a:prstGeom>
        </p:spPr>
      </p:pic>
      <p:pic>
        <p:nvPicPr>
          <p:cNvPr id="19" name="Picture 18" descr="A graph with a line and a dotted line&#10;&#10;AI-generated content may be incorrect.">
            <a:extLst>
              <a:ext uri="{FF2B5EF4-FFF2-40B4-BE49-F238E27FC236}">
                <a16:creationId xmlns:a16="http://schemas.microsoft.com/office/drawing/2014/main" id="{4716D3B2-C5F1-FB20-D299-2C19AEDE7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43" y="2083591"/>
            <a:ext cx="4305308" cy="269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F08C15-6BA8-C621-D128-0FCD3907D38E}"/>
                  </a:ext>
                </a:extLst>
              </p:cNvPr>
              <p:cNvSpPr txBox="1"/>
              <p:nvPr/>
            </p:nvSpPr>
            <p:spPr>
              <a:xfrm rot="16200000">
                <a:off x="3827462" y="3224738"/>
                <a:ext cx="827278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𝑚𝑚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F08C15-6BA8-C621-D128-0FCD3907D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27462" y="3224738"/>
                <a:ext cx="827278" cy="228076"/>
              </a:xfrm>
              <a:prstGeom prst="rect">
                <a:avLst/>
              </a:prstGeom>
              <a:blipFill>
                <a:blip r:embed="rId4"/>
                <a:stretch>
                  <a:fillRect t="-6618" r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FB85D3-9EFB-2F3E-33B0-AE186EFDFD54}"/>
                  </a:ext>
                </a:extLst>
              </p:cNvPr>
              <p:cNvSpPr txBox="1"/>
              <p:nvPr/>
            </p:nvSpPr>
            <p:spPr>
              <a:xfrm>
                <a:off x="6099635" y="4774408"/>
                <a:ext cx="1439497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coordinate</m:t>
                      </m:r>
                      <m:r>
                        <a:rPr lang="en-US" sz="13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n-US" sz="1300" b="0" i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3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FB85D3-9EFB-2F3E-33B0-AE186EFDF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635" y="4774408"/>
                <a:ext cx="1439497" cy="228076"/>
              </a:xfrm>
              <a:prstGeom prst="rect">
                <a:avLst/>
              </a:prstGeom>
              <a:blipFill>
                <a:blip r:embed="rId5"/>
                <a:stretch>
                  <a:fillRect l="-2119" r="-847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5B5C07-2CBE-954B-E7CD-F47943CB73BE}"/>
                  </a:ext>
                </a:extLst>
              </p:cNvPr>
              <p:cNvSpPr txBox="1"/>
              <p:nvPr/>
            </p:nvSpPr>
            <p:spPr>
              <a:xfrm>
                <a:off x="4355139" y="1802204"/>
                <a:ext cx="4572000" cy="337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norm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displacement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comparison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along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axis</m:t>
                      </m:r>
                    </m:oMath>
                  </m:oMathPara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5B5C07-2CBE-954B-E7CD-F47943CB7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39" y="1802204"/>
                <a:ext cx="4572000" cy="337913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925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AC73-DCA1-AAB6-E712-C7B3C7E04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54A84-2B71-6E3E-B80D-FC5D02BFBA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AFB96-6ECB-399D-A035-D69198DE8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5870113" cy="410369"/>
          </a:xfrm>
        </p:spPr>
        <p:txBody>
          <a:bodyPr/>
          <a:lstStyle/>
          <a:p>
            <a:r>
              <a:rPr lang="en-US" dirty="0"/>
              <a:t>Example 03 – Thick cylinder 270°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E9EC39-6208-CC75-1CA3-FFD51F7FC2B9}"/>
                  </a:ext>
                </a:extLst>
              </p:cNvPr>
              <p:cNvSpPr txBox="1"/>
              <p:nvPr/>
            </p:nvSpPr>
            <p:spPr>
              <a:xfrm>
                <a:off x="164772" y="4383092"/>
                <a:ext cx="3701162" cy="1882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+0.2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4.5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br>
                  <a:rPr lang="el-GR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E9EC39-6208-CC75-1CA3-FFD51F7FC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72" y="4383092"/>
                <a:ext cx="3701162" cy="1882182"/>
              </a:xfrm>
              <a:prstGeom prst="rect">
                <a:avLst/>
              </a:prstGeom>
              <a:blipFill>
                <a:blip r:embed="rId2"/>
                <a:stretch>
                  <a:fillRect b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BB4B0A0-4B0B-4BD9-81DE-3CE41C08C285}"/>
              </a:ext>
            </a:extLst>
          </p:cNvPr>
          <p:cNvSpPr/>
          <p:nvPr/>
        </p:nvSpPr>
        <p:spPr>
          <a:xfrm>
            <a:off x="251836" y="1678243"/>
            <a:ext cx="1357511" cy="4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Fixed face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10B1CD-5D4E-FC23-D42F-5270B44D8D82}"/>
              </a:ext>
            </a:extLst>
          </p:cNvPr>
          <p:cNvCxnSpPr>
            <a:cxnSpLocks/>
          </p:cNvCxnSpPr>
          <p:nvPr/>
        </p:nvCxnSpPr>
        <p:spPr>
          <a:xfrm flipV="1">
            <a:off x="930592" y="2092018"/>
            <a:ext cx="0" cy="599424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6B456C-C179-8D23-2CB8-EF7CFBBDB8CC}"/>
              </a:ext>
            </a:extLst>
          </p:cNvPr>
          <p:cNvGrpSpPr/>
          <p:nvPr/>
        </p:nvGrpSpPr>
        <p:grpSpPr>
          <a:xfrm>
            <a:off x="213919" y="2391730"/>
            <a:ext cx="4909438" cy="2651298"/>
            <a:chOff x="181157" y="2363637"/>
            <a:chExt cx="4909438" cy="2651298"/>
          </a:xfrm>
        </p:grpSpPr>
        <p:pic>
          <p:nvPicPr>
            <p:cNvPr id="15" name="Picture 14" descr="A white tube with a black background&#10;&#10;AI-generated content may be incorrect.">
              <a:extLst>
                <a:ext uri="{FF2B5EF4-FFF2-40B4-BE49-F238E27FC236}">
                  <a16:creationId xmlns:a16="http://schemas.microsoft.com/office/drawing/2014/main" id="{07E788D0-B894-ECEE-C140-17571C3DE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7107" r="21510"/>
            <a:stretch>
              <a:fillRect/>
            </a:stretch>
          </p:blipFill>
          <p:spPr>
            <a:xfrm>
              <a:off x="181157" y="2363637"/>
              <a:ext cx="4909438" cy="2564621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500CCA-454C-8273-0936-42788AB6FF7D}"/>
                </a:ext>
              </a:extLst>
            </p:cNvPr>
            <p:cNvCxnSpPr>
              <a:cxnSpLocks/>
            </p:cNvCxnSpPr>
            <p:nvPr/>
          </p:nvCxnSpPr>
          <p:spPr>
            <a:xfrm>
              <a:off x="4141352" y="3818881"/>
              <a:ext cx="65523" cy="2990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3796576-6D93-DBC3-8070-81FF43AC8B25}"/>
                </a:ext>
              </a:extLst>
            </p:cNvPr>
            <p:cNvCxnSpPr>
              <a:cxnSpLocks/>
            </p:cNvCxnSpPr>
            <p:nvPr/>
          </p:nvCxnSpPr>
          <p:spPr>
            <a:xfrm>
              <a:off x="4075829" y="4025256"/>
              <a:ext cx="65523" cy="2990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8D7FE8-FC1D-F57F-2723-E0EDAD128C49}"/>
                </a:ext>
              </a:extLst>
            </p:cNvPr>
            <p:cNvCxnSpPr>
              <a:cxnSpLocks/>
            </p:cNvCxnSpPr>
            <p:nvPr/>
          </p:nvCxnSpPr>
          <p:spPr>
            <a:xfrm>
              <a:off x="4010306" y="4198610"/>
              <a:ext cx="65523" cy="2990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5425E8D-3B5A-F94C-8B96-9A815DA7E58E}"/>
                </a:ext>
              </a:extLst>
            </p:cNvPr>
            <p:cNvCxnSpPr>
              <a:cxnSpLocks/>
            </p:cNvCxnSpPr>
            <p:nvPr/>
          </p:nvCxnSpPr>
          <p:spPr>
            <a:xfrm>
              <a:off x="3960658" y="4497704"/>
              <a:ext cx="65523" cy="2990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409FC9-9312-D4C7-87B6-AEB6E78E0FD0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31" y="4715841"/>
              <a:ext cx="65523" cy="2990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36D322A-074C-2970-EE83-DEAFE6C911FD}"/>
                </a:ext>
              </a:extLst>
            </p:cNvPr>
            <p:cNvCxnSpPr>
              <a:cxnSpLocks/>
            </p:cNvCxnSpPr>
            <p:nvPr/>
          </p:nvCxnSpPr>
          <p:spPr>
            <a:xfrm>
              <a:off x="4182868" y="4629164"/>
              <a:ext cx="65523" cy="2990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512FA22-1C51-9DB0-BFBD-C8E884F42B9E}"/>
                </a:ext>
              </a:extLst>
            </p:cNvPr>
            <p:cNvCxnSpPr>
              <a:cxnSpLocks/>
            </p:cNvCxnSpPr>
            <p:nvPr/>
          </p:nvCxnSpPr>
          <p:spPr>
            <a:xfrm>
              <a:off x="4281153" y="4488661"/>
              <a:ext cx="65523" cy="2990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EBD376-B397-6837-3CA2-4C739DCC38D6}"/>
                </a:ext>
              </a:extLst>
            </p:cNvPr>
            <p:cNvCxnSpPr>
              <a:cxnSpLocks/>
            </p:cNvCxnSpPr>
            <p:nvPr/>
          </p:nvCxnSpPr>
          <p:spPr>
            <a:xfrm>
              <a:off x="4379438" y="4228795"/>
              <a:ext cx="65523" cy="2990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5BADCB-6245-B45F-753D-0E863D9E72C2}"/>
                </a:ext>
              </a:extLst>
            </p:cNvPr>
            <p:cNvSpPr txBox="1"/>
            <p:nvPr/>
          </p:nvSpPr>
          <p:spPr>
            <a:xfrm>
              <a:off x="4454624" y="4531175"/>
              <a:ext cx="3132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FF0000"/>
                  </a:solidFill>
                </a:rPr>
                <a:t>p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9A19B-C719-8582-591E-A75869F08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0BE981-9483-1834-8E80-20FCCF38EA98}"/>
              </a:ext>
            </a:extLst>
          </p:cNvPr>
          <p:cNvSpPr/>
          <p:nvPr/>
        </p:nvSpPr>
        <p:spPr>
          <a:xfrm>
            <a:off x="4611257" y="1591625"/>
            <a:ext cx="4380620" cy="7558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Reissner-Mindlin (5pHierarhic) shell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Penalty method</a:t>
            </a:r>
          </a:p>
          <a:p>
            <a:pPr>
              <a:lnSpc>
                <a:spcPct val="114000"/>
              </a:lnSpc>
            </a:pPr>
            <a:endParaRPr lang="en-US" dirty="0"/>
          </a:p>
        </p:txBody>
      </p:sp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1C0F7423-CD29-19D0-5199-E2E3CFD38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823" y="2921665"/>
            <a:ext cx="3342734" cy="200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C31662-95D0-C848-C88E-07A4A6AB4A95}"/>
                  </a:ext>
                </a:extLst>
              </p:cNvPr>
              <p:cNvSpPr txBox="1"/>
              <p:nvPr/>
            </p:nvSpPr>
            <p:spPr>
              <a:xfrm rot="16200000">
                <a:off x="4768845" y="3612518"/>
                <a:ext cx="1185196" cy="503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l-GR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𝑉𝑀</m:t>
                              </m:r>
                            </m:sub>
                          </m:s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𝑉𝑀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l-G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𝑉𝑀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3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C31662-95D0-C848-C88E-07A4A6AB4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768845" y="3612518"/>
                <a:ext cx="1185196" cy="503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D08394-AA36-2037-DE7E-66AECCD667D6}"/>
                  </a:ext>
                </a:extLst>
              </p:cNvPr>
              <p:cNvSpPr txBox="1"/>
              <p:nvPr/>
            </p:nvSpPr>
            <p:spPr>
              <a:xfrm>
                <a:off x="6890021" y="4927305"/>
                <a:ext cx="1037143" cy="22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Penalty</m:t>
                      </m:r>
                      <m:r>
                        <a:rPr lang="en-US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factor</m:t>
                      </m:r>
                    </m:oMath>
                  </m:oMathPara>
                </a14:m>
                <a:endParaRPr lang="en-US" sz="13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D08394-AA36-2037-DE7E-66AECCD66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021" y="4927305"/>
                <a:ext cx="1037143" cy="228076"/>
              </a:xfrm>
              <a:prstGeom prst="rect">
                <a:avLst/>
              </a:prstGeom>
              <a:blipFill>
                <a:blip r:embed="rId6"/>
                <a:stretch>
                  <a:fillRect l="-4706" r="-2941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13E504-68DF-0B53-8279-A614D400A1E8}"/>
                  </a:ext>
                </a:extLst>
              </p:cNvPr>
              <p:cNvSpPr txBox="1"/>
              <p:nvPr/>
            </p:nvSpPr>
            <p:spPr>
              <a:xfrm>
                <a:off x="5802113" y="2568746"/>
                <a:ext cx="3112444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Convergence graph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l-G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l-GR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13E504-68DF-0B53-8279-A614D400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13" y="2568746"/>
                <a:ext cx="3112444" cy="317203"/>
              </a:xfrm>
              <a:prstGeom prst="rect">
                <a:avLst/>
              </a:prstGeom>
              <a:blipFill>
                <a:blip r:embed="rId7"/>
                <a:stretch>
                  <a:fillRect l="-588" t="-1923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1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9006A-6029-B1D9-8DD1-4ED81D239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16B9D-DD03-7602-0653-0CE850DC2F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Minas Apostolakis | Chair of Structural Analysis | TUM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389032-397E-FCCE-5732-E3A8DA43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03 – Thick cylinder 270°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927777-A1CB-D2BB-942E-4087138D08BD}"/>
                  </a:ext>
                </a:extLst>
              </p:cNvPr>
              <p:cNvSpPr txBox="1"/>
              <p:nvPr/>
            </p:nvSpPr>
            <p:spPr>
              <a:xfrm>
                <a:off x="165045" y="5101460"/>
                <a:ext cx="32403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927777-A1CB-D2BB-942E-4087138D0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5" y="5101460"/>
                <a:ext cx="324038" cy="215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D5C8F3-06CC-A2AA-DA83-D4A3BF59CFE1}"/>
                  </a:ext>
                </a:extLst>
              </p:cNvPr>
              <p:cNvSpPr txBox="1"/>
              <p:nvPr/>
            </p:nvSpPr>
            <p:spPr>
              <a:xfrm>
                <a:off x="832737" y="4984756"/>
                <a:ext cx="32403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D5C8F3-06CC-A2AA-DA83-D4A3BF59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37" y="4984756"/>
                <a:ext cx="324038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8F85689-BBA3-F6EF-D3A1-4AFF027D2CC6}"/>
              </a:ext>
            </a:extLst>
          </p:cNvPr>
          <p:cNvSpPr txBox="1"/>
          <p:nvPr/>
        </p:nvSpPr>
        <p:spPr>
          <a:xfrm>
            <a:off x="1156775" y="5273784"/>
            <a:ext cx="244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 Solid part model discretization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F183B4-C44E-C24F-FAA9-CF578045370E}"/>
              </a:ext>
            </a:extLst>
          </p:cNvPr>
          <p:cNvSpPr txBox="1"/>
          <p:nvPr/>
        </p:nvSpPr>
        <p:spPr>
          <a:xfrm>
            <a:off x="5552851" y="5273783"/>
            <a:ext cx="244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 Shell part model discretization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EB00F1-0F3A-47F0-5821-964645CC48CD}"/>
                  </a:ext>
                </a:extLst>
              </p:cNvPr>
              <p:cNvSpPr txBox="1"/>
              <p:nvPr/>
            </p:nvSpPr>
            <p:spPr>
              <a:xfrm>
                <a:off x="407747" y="4529405"/>
                <a:ext cx="32403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EB00F1-0F3A-47F0-5821-964645CC4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47" y="4529405"/>
                <a:ext cx="324038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white rectangular object with black background&#10;&#10;AI-generated content may be incorrect.">
            <a:extLst>
              <a:ext uri="{FF2B5EF4-FFF2-40B4-BE49-F238E27FC236}">
                <a16:creationId xmlns:a16="http://schemas.microsoft.com/office/drawing/2014/main" id="{DDDAB162-9A86-8640-05FB-4A5792A975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90" t="6843" r="33801" b="6843"/>
          <a:stretch>
            <a:fillRect/>
          </a:stretch>
        </p:blipFill>
        <p:spPr>
          <a:xfrm>
            <a:off x="319090" y="1559061"/>
            <a:ext cx="4404050" cy="37398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E3F2A-C12E-E2F9-4BA4-83A6079662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755A3F-5142-EA70-2B6E-C47F3F0784D3}"/>
              </a:ext>
            </a:extLst>
          </p:cNvPr>
          <p:cNvGrpSpPr/>
          <p:nvPr/>
        </p:nvGrpSpPr>
        <p:grpSpPr>
          <a:xfrm>
            <a:off x="5148130" y="1671488"/>
            <a:ext cx="3995870" cy="3351962"/>
            <a:chOff x="5148130" y="1671488"/>
            <a:chExt cx="3995870" cy="3351962"/>
          </a:xfrm>
        </p:grpSpPr>
        <p:pic>
          <p:nvPicPr>
            <p:cNvPr id="7" name="Picture 6" descr="A whit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FBCD80F-B6F0-05FF-1B46-B70C1999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354" t="44894" r="59669" b="4436"/>
            <a:stretch>
              <a:fillRect/>
            </a:stretch>
          </p:blipFill>
          <p:spPr>
            <a:xfrm>
              <a:off x="5148130" y="1671488"/>
              <a:ext cx="3995870" cy="3351962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C0B8607-1645-96E6-714F-7757E40B52B4}"/>
                </a:ext>
              </a:extLst>
            </p:cNvPr>
            <p:cNvGrpSpPr/>
            <p:nvPr/>
          </p:nvGrpSpPr>
          <p:grpSpPr>
            <a:xfrm>
              <a:off x="7512252" y="3900272"/>
              <a:ext cx="1131990" cy="1056296"/>
              <a:chOff x="2230512" y="4402015"/>
              <a:chExt cx="1131990" cy="10562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8736A52-C87C-1CB2-B752-8DD4D25033AB}"/>
                      </a:ext>
                    </a:extLst>
                  </p:cNvPr>
                  <p:cNvSpPr txBox="1"/>
                  <p:nvPr/>
                </p:nvSpPr>
                <p:spPr>
                  <a:xfrm>
                    <a:off x="2230512" y="5088979"/>
                    <a:ext cx="36880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8736A52-C87C-1CB2-B752-8DD4D25033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0512" y="5088979"/>
                    <a:ext cx="36880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348A1ED-8151-667C-944C-C1C237192233}"/>
                      </a:ext>
                    </a:extLst>
                  </p:cNvPr>
                  <p:cNvSpPr txBox="1"/>
                  <p:nvPr/>
                </p:nvSpPr>
                <p:spPr>
                  <a:xfrm>
                    <a:off x="2993694" y="4999793"/>
                    <a:ext cx="36880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348A1ED-8151-667C-944C-C1C237192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3694" y="4999793"/>
                    <a:ext cx="36880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10EF264-DF07-0606-C59E-4F0B5F0EBF59}"/>
                  </a:ext>
                </a:extLst>
              </p:cNvPr>
              <p:cNvGrpSpPr/>
              <p:nvPr/>
            </p:nvGrpSpPr>
            <p:grpSpPr>
              <a:xfrm>
                <a:off x="2415721" y="4720073"/>
                <a:ext cx="624530" cy="484571"/>
                <a:chOff x="1955430" y="4009946"/>
                <a:chExt cx="624530" cy="484571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A82F09C-FAE5-266D-C5B9-0F6BE607D547}"/>
                    </a:ext>
                  </a:extLst>
                </p:cNvPr>
                <p:cNvGrpSpPr/>
                <p:nvPr/>
              </p:nvGrpSpPr>
              <p:grpSpPr>
                <a:xfrm>
                  <a:off x="1955430" y="4340159"/>
                  <a:ext cx="624530" cy="154358"/>
                  <a:chOff x="1174570" y="5366154"/>
                  <a:chExt cx="624530" cy="154358"/>
                </a:xfrm>
              </p:grpSpPr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15A164D8-A31B-F7F0-B09A-8384A3726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76849" y="5366154"/>
                    <a:ext cx="322251" cy="116704"/>
                  </a:xfrm>
                  <a:prstGeom prst="line">
                    <a:avLst/>
                  </a:prstGeom>
                  <a:ln w="19050">
                    <a:headEnd type="none"/>
                    <a:tailEnd type="triangle" w="med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FBE8B243-3619-A979-8E6A-F37ECDE12F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74570" y="5366154"/>
                    <a:ext cx="302278" cy="154358"/>
                  </a:xfrm>
                  <a:prstGeom prst="line">
                    <a:avLst/>
                  </a:prstGeom>
                  <a:ln w="19050">
                    <a:headEnd type="none"/>
                    <a:tailEnd type="triangle" w="med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4372B2D-5E0C-DE3A-E28E-5442A7E02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57709" y="4009946"/>
                  <a:ext cx="0" cy="330213"/>
                </a:xfrm>
                <a:prstGeom prst="line">
                  <a:avLst/>
                </a:prstGeom>
                <a:ln w="19050">
                  <a:headEnd type="none"/>
                  <a:tailEnd type="triangle" w="med" len="lg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B37AEAF-9D8C-284C-3D2A-2A277B61D19D}"/>
                      </a:ext>
                    </a:extLst>
                  </p:cNvPr>
                  <p:cNvSpPr txBox="1"/>
                  <p:nvPr/>
                </p:nvSpPr>
                <p:spPr>
                  <a:xfrm>
                    <a:off x="2566860" y="4402015"/>
                    <a:ext cx="36880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B37AEAF-9D8C-284C-3D2A-2A277B61D1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6860" y="4402015"/>
                    <a:ext cx="36880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1183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AF4E-830C-9D80-8BB4-BD92422DE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334332-7023-B7BC-6189-3009071B2A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Minas Apostolakis | Chair of Structural Analysis | TUM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AB6B2A-88AA-B555-A8AE-541BF720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686887" cy="410369"/>
          </a:xfrm>
        </p:spPr>
        <p:txBody>
          <a:bodyPr/>
          <a:lstStyle/>
          <a:p>
            <a:r>
              <a:rPr lang="en-US" sz="2900" dirty="0"/>
              <a:t>Comparison full solid and coupled (solid part) models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01ED70-96EA-A0E5-5188-D91D869F8EBD}"/>
              </a:ext>
            </a:extLst>
          </p:cNvPr>
          <p:cNvSpPr/>
          <p:nvPr/>
        </p:nvSpPr>
        <p:spPr>
          <a:xfrm>
            <a:off x="1164566" y="2087199"/>
            <a:ext cx="2387236" cy="57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max = 1.391 E+02 MPa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607F13-900A-13A5-0D9C-75A6EA5CA171}"/>
              </a:ext>
            </a:extLst>
          </p:cNvPr>
          <p:cNvSpPr/>
          <p:nvPr/>
        </p:nvSpPr>
        <p:spPr>
          <a:xfrm>
            <a:off x="5841073" y="2102768"/>
            <a:ext cx="2441426" cy="57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max = 1.360 E+02 MPa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6DFCB-9AA1-8CD4-5281-5381A9F2EEA3}"/>
              </a:ext>
            </a:extLst>
          </p:cNvPr>
          <p:cNvSpPr txBox="1"/>
          <p:nvPr/>
        </p:nvSpPr>
        <p:spPr>
          <a:xfrm>
            <a:off x="461003" y="5701242"/>
            <a:ext cx="4370077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(</a:t>
            </a:r>
            <a:r>
              <a:rPr lang="en-US" sz="1400" dirty="0" err="1">
                <a:latin typeface="+mn-lt"/>
              </a:rPr>
              <a:t>i</a:t>
            </a:r>
            <a:r>
              <a:rPr lang="en-US" sz="1400" dirty="0">
                <a:latin typeface="+mn-lt"/>
              </a:rPr>
              <a:t>) Von-Mises stress for full solid model in Ansys </a:t>
            </a:r>
            <a:r>
              <a:rPr lang="en-US" sz="1400" dirty="0"/>
              <a:t>(section view)</a:t>
            </a:r>
            <a:endParaRPr lang="en-US" sz="1400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C6739-40AC-8DD0-B9BF-5F5DAF5260A2}"/>
              </a:ext>
            </a:extLst>
          </p:cNvPr>
          <p:cNvSpPr txBox="1"/>
          <p:nvPr/>
        </p:nvSpPr>
        <p:spPr>
          <a:xfrm>
            <a:off x="4916969" y="5701242"/>
            <a:ext cx="408900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(ii) Von-Mises stress for solid part of coupled model</a:t>
            </a:r>
          </a:p>
        </p:txBody>
      </p:sp>
      <p:pic>
        <p:nvPicPr>
          <p:cNvPr id="24" name="Picture 23" descr="A blue curved object with red and white stripes&#10;&#10;AI-generated content may be incorrect.">
            <a:extLst>
              <a:ext uri="{FF2B5EF4-FFF2-40B4-BE49-F238E27FC236}">
                <a16:creationId xmlns:a16="http://schemas.microsoft.com/office/drawing/2014/main" id="{BC7A4BEE-B315-21EC-D393-96B9C1CE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43" t="20966" r="31157" b="19419"/>
          <a:stretch>
            <a:fillRect/>
          </a:stretch>
        </p:blipFill>
        <p:spPr>
          <a:xfrm>
            <a:off x="5327999" y="2814730"/>
            <a:ext cx="2894885" cy="26618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9AFA08-C8B5-DE08-EB09-CB31E0F4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5" y="2877429"/>
            <a:ext cx="2870348" cy="25782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CD684-877B-789C-0F3A-7E433399B1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652C4-0D28-4C83-174E-74F72ADD589E}"/>
                  </a:ext>
                </a:extLst>
              </p:cNvPr>
              <p:cNvSpPr txBox="1"/>
              <p:nvPr/>
            </p:nvSpPr>
            <p:spPr>
              <a:xfrm>
                <a:off x="4005293" y="2186214"/>
                <a:ext cx="1485900" cy="395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652C4-0D28-4C83-174E-74F72ADD5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293" y="2186214"/>
                <a:ext cx="1485900" cy="395686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758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8074-E7DD-92C0-E0CA-5B5FBBC05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E4725-0F10-CB5A-FA13-A40DE4F508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4B3F10-9A24-F617-0008-8DAD95F8B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893921" cy="820738"/>
          </a:xfrm>
        </p:spPr>
        <p:txBody>
          <a:bodyPr/>
          <a:lstStyle/>
          <a:p>
            <a:r>
              <a:rPr lang="en-US" sz="2900" dirty="0"/>
              <a:t>Comparison full solid and coupled (shell part) models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B7D20-9658-FBD4-0FD5-81F51E700751}"/>
              </a:ext>
            </a:extLst>
          </p:cNvPr>
          <p:cNvSpPr/>
          <p:nvPr/>
        </p:nvSpPr>
        <p:spPr>
          <a:xfrm>
            <a:off x="1423359" y="2303670"/>
            <a:ext cx="2430724" cy="57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max = 5.364 E+01 mm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43ADA-173C-FF12-3B82-05DCF48606E6}"/>
              </a:ext>
            </a:extLst>
          </p:cNvPr>
          <p:cNvSpPr/>
          <p:nvPr/>
        </p:nvSpPr>
        <p:spPr>
          <a:xfrm>
            <a:off x="5755167" y="2246109"/>
            <a:ext cx="2375373" cy="57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max = 5.483 E+01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522B27-19FF-6707-A50A-D19F6F8C1F80}"/>
                  </a:ext>
                </a:extLst>
              </p:cNvPr>
              <p:cNvSpPr txBox="1"/>
              <p:nvPr/>
            </p:nvSpPr>
            <p:spPr>
              <a:xfrm>
                <a:off x="461003" y="5701242"/>
                <a:ext cx="4004317" cy="470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400" dirty="0">
                    <a:latin typeface="+mn-lt"/>
                  </a:rPr>
                  <a:t>(</a:t>
                </a:r>
                <a:r>
                  <a:rPr lang="en-US" sz="1400" dirty="0" err="1">
                    <a:latin typeface="+mn-lt"/>
                  </a:rPr>
                  <a:t>i</a:t>
                </a:r>
                <a:r>
                  <a:rPr lang="en-US" sz="1400" dirty="0">
                    <a:latin typeface="+mn-lt"/>
                  </a:rPr>
                  <a:t>) Displacement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+mn-lt"/>
                  </a:rPr>
                  <a:t>-norm for full solid model (section view)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522B27-19FF-6707-A50A-D19F6F8C1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03" y="5701242"/>
                <a:ext cx="4004317" cy="470642"/>
              </a:xfrm>
              <a:prstGeom prst="rect">
                <a:avLst/>
              </a:prstGeom>
              <a:blipFill>
                <a:blip r:embed="rId2"/>
                <a:stretch>
                  <a:fillRect l="-2740" t="-9091"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D9FAF0-C280-E2B1-E3C6-DC4BDF6C2C78}"/>
                  </a:ext>
                </a:extLst>
              </p:cNvPr>
              <p:cNvSpPr txBox="1"/>
              <p:nvPr/>
            </p:nvSpPr>
            <p:spPr>
              <a:xfrm>
                <a:off x="4916969" y="5701242"/>
                <a:ext cx="3911120" cy="470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400" dirty="0">
                    <a:latin typeface="+mn-lt"/>
                  </a:rPr>
                  <a:t>(ii) </a:t>
                </a:r>
                <a:r>
                  <a:rPr lang="en-US" sz="1400" dirty="0"/>
                  <a:t>Displacement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-norm </a:t>
                </a:r>
                <a:r>
                  <a:rPr lang="en-US" sz="1400" dirty="0">
                    <a:latin typeface="+mn-lt"/>
                  </a:rPr>
                  <a:t>for shell part of coupled model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D9FAF0-C280-E2B1-E3C6-DC4BDF6C2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969" y="5701242"/>
                <a:ext cx="3911120" cy="470642"/>
              </a:xfrm>
              <a:prstGeom prst="rect">
                <a:avLst/>
              </a:prstGeom>
              <a:blipFill>
                <a:blip r:embed="rId3"/>
                <a:stretch>
                  <a:fillRect l="-2808" t="-9091" r="-4056" b="-2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817B239-3161-A3C1-F008-9152CBD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050" y="2976906"/>
            <a:ext cx="2987750" cy="2514637"/>
          </a:xfrm>
          <a:prstGeom prst="rect">
            <a:avLst/>
          </a:prstGeom>
        </p:spPr>
      </p:pic>
      <p:pic>
        <p:nvPicPr>
          <p:cNvPr id="17" name="Picture 16" descr="A rainbow colored tube on a black background&#10;&#10;AI-generated content may be incorrect.">
            <a:extLst>
              <a:ext uri="{FF2B5EF4-FFF2-40B4-BE49-F238E27FC236}">
                <a16:creationId xmlns:a16="http://schemas.microsoft.com/office/drawing/2014/main" id="{DD880C74-4447-BF42-4ABC-EA996FE48D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824" t="12055" r="28676" b="22294"/>
          <a:stretch>
            <a:fillRect/>
          </a:stretch>
        </p:blipFill>
        <p:spPr>
          <a:xfrm>
            <a:off x="5086487" y="3178894"/>
            <a:ext cx="3099981" cy="23126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FF178-A34A-9D6B-9563-E310343A32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4969FC-F29C-7101-A2CA-DCF7C57016AB}"/>
                  </a:ext>
                </a:extLst>
              </p:cNvPr>
              <p:cNvSpPr txBox="1"/>
              <p:nvPr/>
            </p:nvSpPr>
            <p:spPr>
              <a:xfrm>
                <a:off x="3982433" y="2330077"/>
                <a:ext cx="1485900" cy="395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4969FC-F29C-7101-A2CA-DCF7C5701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433" y="2330077"/>
                <a:ext cx="1485900" cy="395686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106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153F-561B-7904-25FC-F9DD80E87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64FE2-39E4-E6EB-56DA-90D90D304A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630B77-C212-B246-BB38-AD5798F6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04 – Non-conforming parts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EE2D31-0ED8-5BE1-0FB1-846687EAFC02}"/>
              </a:ext>
            </a:extLst>
          </p:cNvPr>
          <p:cNvSpPr/>
          <p:nvPr/>
        </p:nvSpPr>
        <p:spPr>
          <a:xfrm>
            <a:off x="247387" y="1552080"/>
            <a:ext cx="1357511" cy="4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Fixed 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9721F6-6ABF-FDB9-6865-4EE7CE396226}"/>
                  </a:ext>
                </a:extLst>
              </p:cNvPr>
              <p:cNvSpPr txBox="1"/>
              <p:nvPr/>
            </p:nvSpPr>
            <p:spPr>
              <a:xfrm>
                <a:off x="6025629" y="1391085"/>
                <a:ext cx="2161553" cy="1660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𝑠𝑡𝑎𝑏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9721F6-6ABF-FDB9-6865-4EE7CE396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629" y="1391085"/>
                <a:ext cx="2161553" cy="1660711"/>
              </a:xfrm>
              <a:prstGeom prst="rect">
                <a:avLst/>
              </a:prstGeom>
              <a:blipFill>
                <a:blip r:embed="rId2"/>
                <a:stretch>
                  <a:fillRect l="-2254" b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DBE65F51-456E-99F1-D233-1AD35642EC4F}"/>
              </a:ext>
            </a:extLst>
          </p:cNvPr>
          <p:cNvGrpSpPr/>
          <p:nvPr/>
        </p:nvGrpSpPr>
        <p:grpSpPr>
          <a:xfrm>
            <a:off x="375520" y="2283458"/>
            <a:ext cx="3472582" cy="4003455"/>
            <a:chOff x="1225568" y="2260599"/>
            <a:chExt cx="3617371" cy="417038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C2647B-6860-19BA-9A9D-47F72F435E82}"/>
                </a:ext>
              </a:extLst>
            </p:cNvPr>
            <p:cNvGrpSpPr/>
            <p:nvPr/>
          </p:nvGrpSpPr>
          <p:grpSpPr>
            <a:xfrm>
              <a:off x="3352576" y="4952151"/>
              <a:ext cx="787400" cy="787336"/>
              <a:chOff x="3352576" y="4952151"/>
              <a:chExt cx="787400" cy="787336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0146552-A692-15CD-4840-8B8B3D032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3510" y="5151116"/>
                <a:ext cx="0" cy="25484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D0656DF-79EA-E27E-CC54-2E7436F23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976" y="4952151"/>
                <a:ext cx="0" cy="25484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97A33FF-1B63-144A-D174-4A611A621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976" y="5053751"/>
                <a:ext cx="0" cy="25484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3ED21FA-EE32-BB2C-1659-28D2FCB65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576" y="5266265"/>
                <a:ext cx="0" cy="25484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E8EBA50-D9A3-9865-C341-3C61FAAA6CCE}"/>
                  </a:ext>
                </a:extLst>
              </p:cNvPr>
              <p:cNvSpPr txBox="1"/>
              <p:nvPr/>
            </p:nvSpPr>
            <p:spPr>
              <a:xfrm>
                <a:off x="3688975" y="5308600"/>
                <a:ext cx="3940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solidFill>
                      <a:srgbClr val="FF0000"/>
                    </a:solidFill>
                  </a:rPr>
                  <a:t>p</a:t>
                </a:r>
              </a:p>
            </p:txBody>
          </p:sp>
        </p:grpSp>
        <p:pic>
          <p:nvPicPr>
            <p:cNvPr id="50" name="Picture 49" descr="A white cube with a black background&#10;&#10;AI-generated content may be incorrect.">
              <a:extLst>
                <a:ext uri="{FF2B5EF4-FFF2-40B4-BE49-F238E27FC236}">
                  <a16:creationId xmlns:a16="http://schemas.microsoft.com/office/drawing/2014/main" id="{0FA6CD10-5DE2-5A04-A1AE-597DDD77E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31" t="18919" r="51908" b="1"/>
            <a:stretch>
              <a:fillRect/>
            </a:stretch>
          </p:blipFill>
          <p:spPr>
            <a:xfrm>
              <a:off x="1225568" y="2260599"/>
              <a:ext cx="3617371" cy="4170380"/>
            </a:xfrm>
            <a:prstGeom prst="rect">
              <a:avLst/>
            </a:prstGeom>
          </p:spPr>
        </p:pic>
      </p:grpSp>
      <p:pic>
        <p:nvPicPr>
          <p:cNvPr id="5" name="Picture 4" descr="A white cube with a black background&#10;&#10;AI-generated content may be incorrect.">
            <a:extLst>
              <a:ext uri="{FF2B5EF4-FFF2-40B4-BE49-F238E27FC236}">
                <a16:creationId xmlns:a16="http://schemas.microsoft.com/office/drawing/2014/main" id="{7AC6659F-A188-2FD3-DE32-74DFD5C6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490" r="92217"/>
          <a:stretch>
            <a:fillRect/>
          </a:stretch>
        </p:blipFill>
        <p:spPr>
          <a:xfrm>
            <a:off x="381968" y="5301013"/>
            <a:ext cx="1214602" cy="10982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E185D2-D18D-FDF0-F15C-84C6F5D6E6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04F9EE-979C-FB67-AA32-E71189DE5E85}"/>
              </a:ext>
            </a:extLst>
          </p:cNvPr>
          <p:cNvSpPr/>
          <p:nvPr/>
        </p:nvSpPr>
        <p:spPr>
          <a:xfrm>
            <a:off x="2677482" y="1434431"/>
            <a:ext cx="3131241" cy="7558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Kirchhoff-Love (thin) shell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Nitsche’s method</a:t>
            </a:r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6549E-E874-CE70-F183-27327FE62BC5}"/>
              </a:ext>
            </a:extLst>
          </p:cNvPr>
          <p:cNvCxnSpPr>
            <a:cxnSpLocks/>
          </p:cNvCxnSpPr>
          <p:nvPr/>
        </p:nvCxnSpPr>
        <p:spPr>
          <a:xfrm flipH="1" flipV="1">
            <a:off x="833001" y="1899597"/>
            <a:ext cx="513282" cy="964373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D327C7-65DA-39FC-9D8F-EE87094294F9}"/>
              </a:ext>
            </a:extLst>
          </p:cNvPr>
          <p:cNvGrpSpPr/>
          <p:nvPr/>
        </p:nvGrpSpPr>
        <p:grpSpPr>
          <a:xfrm>
            <a:off x="4243102" y="3589904"/>
            <a:ext cx="4518930" cy="2799393"/>
            <a:chOff x="4512600" y="3741420"/>
            <a:chExt cx="4518930" cy="27993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75B7125-30F9-4034-4D1E-63490A6ACB0B}"/>
                    </a:ext>
                  </a:extLst>
                </p:cNvPr>
                <p:cNvSpPr txBox="1"/>
                <p:nvPr/>
              </p:nvSpPr>
              <p:spPr>
                <a:xfrm rot="16200000">
                  <a:off x="4212999" y="4850772"/>
                  <a:ext cx="827278" cy="2280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</m:e>
                          <m:sub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75B7125-30F9-4034-4D1E-63490A6AC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212999" y="4850772"/>
                  <a:ext cx="827278" cy="228076"/>
                </a:xfrm>
                <a:prstGeom prst="rect">
                  <a:avLst/>
                </a:prstGeom>
                <a:blipFill>
                  <a:blip r:embed="rId4"/>
                  <a:stretch>
                    <a:fillRect t="-7407" r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3D0643B-DAC7-5CC4-BB8B-AD0DA974BA2B}"/>
                    </a:ext>
                  </a:extLst>
                </p:cNvPr>
                <p:cNvSpPr txBox="1"/>
                <p:nvPr/>
              </p:nvSpPr>
              <p:spPr>
                <a:xfrm>
                  <a:off x="6589509" y="6312737"/>
                  <a:ext cx="1439497" cy="2280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3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</a:rPr>
                          <m:t>coordinate</m:t>
                        </m:r>
                        <m:r>
                          <a:rPr lang="en-US" sz="13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sz="1300" b="0" i="0" smtClean="0">
                            <a:latin typeface="Cambria Math" panose="02040503050406030204" pitchFamily="18" charset="0"/>
                          </a:rPr>
                          <m:t>mm</m:t>
                        </m:r>
                        <m:r>
                          <a:rPr lang="en-US" sz="13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13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3D0643B-DAC7-5CC4-BB8B-AD0DA974B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9509" y="6312737"/>
                  <a:ext cx="1439497" cy="228076"/>
                </a:xfrm>
                <a:prstGeom prst="rect">
                  <a:avLst/>
                </a:prstGeom>
                <a:blipFill>
                  <a:blip r:embed="rId5"/>
                  <a:stretch>
                    <a:fillRect l="-2119" r="-847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B8A082-2638-8676-FEE2-AA6F4F702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850741" y="3741420"/>
              <a:ext cx="4180789" cy="261299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7FBB75-FB62-22F2-314C-D13B5008DEC6}"/>
                  </a:ext>
                </a:extLst>
              </p:cNvPr>
              <p:cNvSpPr txBox="1"/>
              <p:nvPr/>
            </p:nvSpPr>
            <p:spPr>
              <a:xfrm>
                <a:off x="4471178" y="3327748"/>
                <a:ext cx="4572000" cy="337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norm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displacement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comparison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along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axis</m:t>
                      </m:r>
                    </m:oMath>
                  </m:oMathPara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7FBB75-FB62-22F2-314C-D13B5008D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178" y="3327748"/>
                <a:ext cx="4572000" cy="337913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A991D6-A8FA-F062-BB6E-6992F5D19CB3}"/>
              </a:ext>
            </a:extLst>
          </p:cNvPr>
          <p:cNvCxnSpPr>
            <a:cxnSpLocks/>
          </p:cNvCxnSpPr>
          <p:nvPr/>
        </p:nvCxnSpPr>
        <p:spPr>
          <a:xfrm>
            <a:off x="1851660" y="4213860"/>
            <a:ext cx="462915" cy="995598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494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086EA0-6A73-5C2C-FB28-1BC547155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49" y="1490527"/>
            <a:ext cx="6169463" cy="1416333"/>
          </a:xfrm>
        </p:spPr>
        <p:txBody>
          <a:bodyPr/>
          <a:lstStyle/>
          <a:p>
            <a:r>
              <a:rPr lang="en-US" dirty="0"/>
              <a:t>+ Method captures the overall structural behavior of the model</a:t>
            </a:r>
          </a:p>
          <a:p>
            <a:r>
              <a:rPr lang="en-US" dirty="0"/>
              <a:t>+ Idea of projection of Gauss points to shell mid-surface works</a:t>
            </a:r>
          </a:p>
          <a:p>
            <a:r>
              <a:rPr lang="en-US" dirty="0"/>
              <a:t>- Solid is always the master</a:t>
            </a:r>
          </a:p>
          <a:p>
            <a:r>
              <a:rPr lang="en-US" dirty="0"/>
              <a:t>- Coupling interface must be flat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77524-6349-A478-5C37-757AEAE8C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B6798-4461-825B-3B62-F6706252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ADF418CA-5053-30E9-B724-78E7CBB2BC4A}"/>
              </a:ext>
            </a:extLst>
          </p:cNvPr>
          <p:cNvSpPr txBox="1">
            <a:spLocks/>
          </p:cNvSpPr>
          <p:nvPr/>
        </p:nvSpPr>
        <p:spPr>
          <a:xfrm>
            <a:off x="319090" y="3688418"/>
            <a:ext cx="8439502" cy="257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stabilization factor instead of assigning it a priori in Nitsche’s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 implementation workarounds in Kratos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post-process in one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on “glass honeycomb panels”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0DD327D-743A-FBFA-1E6D-568C044A6268}"/>
              </a:ext>
            </a:extLst>
          </p:cNvPr>
          <p:cNvSpPr txBox="1">
            <a:spLocks/>
          </p:cNvSpPr>
          <p:nvPr/>
        </p:nvSpPr>
        <p:spPr>
          <a:xfrm>
            <a:off x="311162" y="3277647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Next steps</a:t>
            </a:r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E1703F3A-39C4-C747-BB69-CA1A088B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448838" y="4240520"/>
            <a:ext cx="1827296" cy="1842885"/>
          </a:xfrm>
          <a:prstGeom prst="rect">
            <a:avLst/>
          </a:prstGeom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394D9-611A-6C84-C4BE-96974AF61493}"/>
              </a:ext>
            </a:extLst>
          </p:cNvPr>
          <p:cNvSpPr txBox="1"/>
          <p:nvPr/>
        </p:nvSpPr>
        <p:spPr>
          <a:xfrm>
            <a:off x="4936097" y="6046426"/>
            <a:ext cx="28527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1200" b="0" u="none" strike="noStrike" dirty="0">
                <a:solidFill>
                  <a:schemeClr val="dk1"/>
                </a:solidFill>
                <a:uFillTx/>
                <a:latin typeface="Arial"/>
              </a:rPr>
              <a:t>Research Retreat 2025 | Ricky </a:t>
            </a:r>
            <a:r>
              <a:rPr lang="de-DE" sz="1200" b="0" u="none" strike="noStrike" dirty="0" err="1">
                <a:solidFill>
                  <a:schemeClr val="dk1"/>
                </a:solidFill>
                <a:uFillTx/>
                <a:latin typeface="Arial"/>
              </a:rPr>
              <a:t>Aristio</a:t>
            </a:r>
            <a:endParaRPr lang="en-US" sz="1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1A4FD-AA32-C187-D890-CA3EF40C14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38242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8BC703-ED22-79BC-A919-C2B83890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9D1B5-ED95-CF96-1A38-39E6B9AD7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51" y="2036875"/>
            <a:ext cx="4949502" cy="30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24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A3286F-8849-FDE4-393E-15DD399B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0CAD15-9FDD-F875-D67E-5DC4B0D7A8B9}"/>
              </a:ext>
            </a:extLst>
          </p:cNvPr>
          <p:cNvGrpSpPr>
            <a:grpSpLocks noChangeAspect="1"/>
          </p:cNvGrpSpPr>
          <p:nvPr/>
        </p:nvGrpSpPr>
        <p:grpSpPr>
          <a:xfrm>
            <a:off x="2001328" y="1404703"/>
            <a:ext cx="6323250" cy="5218840"/>
            <a:chOff x="2849081" y="961741"/>
            <a:chExt cx="6382078" cy="55311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11BAC7-890A-C5C8-41C4-B56E2269A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9081" y="961741"/>
              <a:ext cx="6382078" cy="5531134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71D477C-14E9-E4E2-F501-23B71AD27AC0}"/>
                </a:ext>
              </a:extLst>
            </p:cNvPr>
            <p:cNvGrpSpPr/>
            <p:nvPr/>
          </p:nvGrpSpPr>
          <p:grpSpPr>
            <a:xfrm>
              <a:off x="4683760" y="2758384"/>
              <a:ext cx="2358937" cy="3210616"/>
              <a:chOff x="4683760" y="2758384"/>
              <a:chExt cx="2358937" cy="321061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1A30900-6B28-B430-523B-6289716447AC}"/>
                  </a:ext>
                </a:extLst>
              </p:cNvPr>
              <p:cNvSpPr/>
              <p:nvPr/>
            </p:nvSpPr>
            <p:spPr>
              <a:xfrm>
                <a:off x="4683760" y="5440680"/>
                <a:ext cx="650240" cy="52832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02415B4-D06D-4986-7A58-624EF66CF71C}"/>
                  </a:ext>
                </a:extLst>
              </p:cNvPr>
              <p:cNvCxnSpPr>
                <a:cxnSpLocks/>
                <a:stCxn id="19" idx="0"/>
              </p:cNvCxnSpPr>
              <p:nvPr/>
            </p:nvCxnSpPr>
            <p:spPr>
              <a:xfrm flipV="1">
                <a:off x="5008880" y="4262120"/>
                <a:ext cx="1029549" cy="117856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BA8A70F-3408-7006-9942-6A3F6896B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0935" y="2758384"/>
                <a:ext cx="1621762" cy="150373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50850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Minas Apostolakis | Chair of Structural Analysis | TUM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000" noProof="0" dirty="0"/>
              <a:t>Boundary value problem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FB7379-6E6C-FB06-9E2C-35E300396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7429" y="2250466"/>
            <a:ext cx="4352485" cy="3240183"/>
          </a:xfrm>
          <a:prstGeom prst="rect">
            <a:avLst/>
          </a:prstGeom>
        </p:spPr>
      </p:pic>
      <p:pic>
        <p:nvPicPr>
          <p:cNvPr id="10" name="Picture 9" descr="A diagram of a complex structure&#10;&#10;AI-generated content may be incorrect.">
            <a:extLst>
              <a:ext uri="{FF2B5EF4-FFF2-40B4-BE49-F238E27FC236}">
                <a16:creationId xmlns:a16="http://schemas.microsoft.com/office/drawing/2014/main" id="{772F0F2E-BF3F-30E4-C49D-0A149BEB1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6346"/>
          <a:stretch>
            <a:fillRect/>
          </a:stretch>
        </p:blipFill>
        <p:spPr>
          <a:xfrm>
            <a:off x="528918" y="2635624"/>
            <a:ext cx="3721850" cy="24400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E765C9-623C-E30E-D989-9CE7EB25BEAA}"/>
              </a:ext>
            </a:extLst>
          </p:cNvPr>
          <p:cNvSpPr txBox="1"/>
          <p:nvPr/>
        </p:nvSpPr>
        <p:spPr>
          <a:xfrm>
            <a:off x="961565" y="5297647"/>
            <a:ext cx="2856555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/>
              <a:t>Decomposition of the problem’s domain</a:t>
            </a:r>
            <a:endParaRPr lang="en-US" sz="1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FC808-1732-2F32-1C42-8E7315E300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76ED03-EA56-5641-3014-7F0AFA27CC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E7617-790C-9CD8-B9C0-05F9145B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DDF199-16C1-8232-1273-7AD208DEA1AF}"/>
                  </a:ext>
                </a:extLst>
              </p:cNvPr>
              <p:cNvSpPr txBox="1"/>
              <p:nvPr/>
            </p:nvSpPr>
            <p:spPr>
              <a:xfrm>
                <a:off x="0" y="2023055"/>
                <a:ext cx="364159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l-GR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𝚨</m:t>
                              </m:r>
                            </m:e>
                            <m:sub>
                              <m:r>
                                <a:rPr lang="el-GR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DDF199-16C1-8232-1273-7AD208DEA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23055"/>
                <a:ext cx="364159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424568-AB34-F34B-40CA-E4A2D70B1726}"/>
                  </a:ext>
                </a:extLst>
              </p:cNvPr>
              <p:cNvSpPr txBox="1"/>
              <p:nvPr/>
            </p:nvSpPr>
            <p:spPr>
              <a:xfrm>
                <a:off x="0" y="3133237"/>
                <a:ext cx="3063759" cy="246221"/>
              </a:xfrm>
              <a:prstGeom prst="rect">
                <a:avLst/>
              </a:prstGeom>
              <a:ln w="38100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1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l-G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𝚨</m:t>
                          </m:r>
                        </m:e>
                        <m:sub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l-G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𝚨</m:t>
                          </m:r>
                        </m:e>
                        <m:sub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424568-AB34-F34B-40CA-E4A2D70B1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33237"/>
                <a:ext cx="3063759" cy="246221"/>
              </a:xfrm>
              <a:prstGeom prst="rect">
                <a:avLst/>
              </a:prstGeom>
              <a:blipFill>
                <a:blip r:embed="rId3"/>
                <a:stretch>
                  <a:fillRect b="-27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49CAEA-AB7D-243D-850C-FA40D0499B0D}"/>
                  </a:ext>
                </a:extLst>
              </p:cNvPr>
              <p:cNvSpPr txBox="1"/>
              <p:nvPr/>
            </p:nvSpPr>
            <p:spPr>
              <a:xfrm>
                <a:off x="0" y="4035442"/>
                <a:ext cx="3329603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l-GR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 b="1">
                          <a:latin typeface="Cambria Math" panose="02040503050406030204" pitchFamily="18" charset="0"/>
                        </a:rPr>
                        <m:t>𝐯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49CAEA-AB7D-243D-850C-FA40D0499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5442"/>
                <a:ext cx="3329603" cy="502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CF7494-339B-AC0E-9CA8-B388E94F6B3C}"/>
                  </a:ext>
                </a:extLst>
              </p:cNvPr>
              <p:cNvSpPr txBox="1"/>
              <p:nvPr/>
            </p:nvSpPr>
            <p:spPr>
              <a:xfrm>
                <a:off x="0" y="5325692"/>
                <a:ext cx="3446841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l-GR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 b="1">
                          <a:latin typeface="Cambria Math" panose="02040503050406030204" pitchFamily="18" charset="0"/>
                        </a:rPr>
                        <m:t>𝐯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CF7494-339B-AC0E-9CA8-B388E94F6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25692"/>
                <a:ext cx="3446841" cy="502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0B86C1-81D0-D4BC-0654-FF777D88F841}"/>
                  </a:ext>
                </a:extLst>
              </p:cNvPr>
              <p:cNvSpPr txBox="1"/>
              <p:nvPr/>
            </p:nvSpPr>
            <p:spPr>
              <a:xfrm>
                <a:off x="5453856" y="2023055"/>
                <a:ext cx="2743200" cy="39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l-GR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𝚨</m:t>
                              </m:r>
                            </m:e>
                            <m:sub>
                              <m:r>
                                <a:rPr lang="el-GR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0B86C1-81D0-D4BC-0654-FF777D88F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856" y="2023055"/>
                <a:ext cx="2743200" cy="3921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10050C-3834-FAF8-635B-E8C6172DA9E1}"/>
                  </a:ext>
                </a:extLst>
              </p:cNvPr>
              <p:cNvSpPr txBox="1"/>
              <p:nvPr/>
            </p:nvSpPr>
            <p:spPr>
              <a:xfrm>
                <a:off x="5453856" y="3132077"/>
                <a:ext cx="2743200" cy="256993"/>
              </a:xfrm>
              <a:prstGeom prst="rect">
                <a:avLst/>
              </a:prstGeom>
              <a:ln w="38100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1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sub>
                      </m:sSub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l-G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𝚨</m:t>
                          </m:r>
                        </m:e>
                        <m:sub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l-G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𝚨</m:t>
                          </m:r>
                        </m:e>
                        <m:sub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10050C-3834-FAF8-635B-E8C6172DA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856" y="3132077"/>
                <a:ext cx="2743200" cy="256993"/>
              </a:xfrm>
              <a:prstGeom prst="rect">
                <a:avLst/>
              </a:prstGeom>
              <a:blipFill>
                <a:blip r:embed="rId7"/>
                <a:stretch>
                  <a:fillRect b="-2142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7DC20C-4B5B-7A39-F881-1CA8F732FC18}"/>
                  </a:ext>
                </a:extLst>
              </p:cNvPr>
              <p:cNvSpPr txBox="1"/>
              <p:nvPr/>
            </p:nvSpPr>
            <p:spPr>
              <a:xfrm>
                <a:off x="5453856" y="4105933"/>
                <a:ext cx="2743200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l-GR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 b="1">
                          <a:latin typeface="Cambria Math" panose="02040503050406030204" pitchFamily="18" charset="0"/>
                        </a:rPr>
                        <m:t>𝐯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7DC20C-4B5B-7A39-F881-1CA8F732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856" y="4105933"/>
                <a:ext cx="2743200" cy="5028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76F903-A430-77FC-5A22-C1FE4E3FBEB0}"/>
                  </a:ext>
                </a:extLst>
              </p:cNvPr>
              <p:cNvSpPr txBox="1"/>
              <p:nvPr/>
            </p:nvSpPr>
            <p:spPr>
              <a:xfrm>
                <a:off x="5453856" y="5325692"/>
                <a:ext cx="2743200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l-GR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 b="1">
                          <a:latin typeface="Cambria Math" panose="02040503050406030204" pitchFamily="18" charset="0"/>
                        </a:rPr>
                        <m:t>𝐯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76F903-A430-77FC-5A22-C1FE4E3F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856" y="5325692"/>
                <a:ext cx="2743200" cy="502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D8E84D-D31E-4E07-2137-42C3AC7DEB6B}"/>
                  </a:ext>
                </a:extLst>
              </p:cNvPr>
              <p:cNvSpPr txBox="1"/>
              <p:nvPr/>
            </p:nvSpPr>
            <p:spPr>
              <a:xfrm>
                <a:off x="4589110" y="3101506"/>
                <a:ext cx="422488" cy="509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D8E84D-D31E-4E07-2137-42C3AC7DE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110" y="3101506"/>
                <a:ext cx="422488" cy="5093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3EEAA5-8854-C83C-837A-A35C69A6586F}"/>
              </a:ext>
            </a:extLst>
          </p:cNvPr>
          <p:cNvCxnSpPr>
            <a:cxnSpLocks/>
          </p:cNvCxnSpPr>
          <p:nvPr/>
        </p:nvCxnSpPr>
        <p:spPr>
          <a:xfrm>
            <a:off x="4381521" y="3971788"/>
            <a:ext cx="95707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01800D-F6C2-CA15-F3CD-F665EAE04876}"/>
              </a:ext>
            </a:extLst>
          </p:cNvPr>
          <p:cNvCxnSpPr>
            <a:cxnSpLocks/>
          </p:cNvCxnSpPr>
          <p:nvPr/>
        </p:nvCxnSpPr>
        <p:spPr>
          <a:xfrm>
            <a:off x="4381521" y="2203551"/>
            <a:ext cx="20418" cy="3795915"/>
          </a:xfrm>
          <a:prstGeom prst="straightConnector1">
            <a:avLst/>
          </a:prstGeom>
          <a:ln w="571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22B800-225D-607C-DED1-5E436A4FE627}"/>
              </a:ext>
            </a:extLst>
          </p:cNvPr>
          <p:cNvCxnSpPr>
            <a:cxnSpLocks/>
          </p:cNvCxnSpPr>
          <p:nvPr/>
        </p:nvCxnSpPr>
        <p:spPr>
          <a:xfrm>
            <a:off x="3742148" y="5999466"/>
            <a:ext cx="659791" cy="0"/>
          </a:xfrm>
          <a:prstGeom prst="straightConnector1">
            <a:avLst/>
          </a:prstGeom>
          <a:ln w="571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48AF30-254B-3D8A-4C4D-F691F7F25FB4}"/>
              </a:ext>
            </a:extLst>
          </p:cNvPr>
          <p:cNvCxnSpPr>
            <a:cxnSpLocks/>
          </p:cNvCxnSpPr>
          <p:nvPr/>
        </p:nvCxnSpPr>
        <p:spPr>
          <a:xfrm>
            <a:off x="3742148" y="2203551"/>
            <a:ext cx="659791" cy="0"/>
          </a:xfrm>
          <a:prstGeom prst="straightConnector1">
            <a:avLst/>
          </a:prstGeom>
          <a:ln w="5715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E3184-6684-5FE0-ABA6-DF8904F50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0141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11E6D-A118-AA50-EB16-0ACD78A49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3E62A-EB48-283A-0DA4-B61C4D94AC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2D144F-AD06-F718-10A4-EA55D8C15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377796"/>
          </a:xfrm>
        </p:spPr>
        <p:txBody>
          <a:bodyPr/>
          <a:lstStyle/>
          <a:p>
            <a:r>
              <a:rPr lang="en-US" sz="2400" dirty="0"/>
              <a:t>Variations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E29DF1-4AEF-05F9-A77E-79166342CC83}"/>
                  </a:ext>
                </a:extLst>
              </p:cNvPr>
              <p:cNvSpPr txBox="1"/>
              <p:nvPr/>
            </p:nvSpPr>
            <p:spPr>
              <a:xfrm>
                <a:off x="4349013" y="1592833"/>
                <a:ext cx="3290038" cy="395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l-GR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𝚨</m:t>
                              </m:r>
                            </m:e>
                            <m:sub>
                              <m:r>
                                <a:rPr lang="el-GR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E29DF1-4AEF-05F9-A77E-79166342C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013" y="1592833"/>
                <a:ext cx="3290038" cy="395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6094CF-9F58-F3EE-CAD9-94CD2B7196AC}"/>
                  </a:ext>
                </a:extLst>
              </p:cNvPr>
              <p:cNvSpPr txBox="1"/>
              <p:nvPr/>
            </p:nvSpPr>
            <p:spPr>
              <a:xfrm>
                <a:off x="319090" y="1638322"/>
                <a:ext cx="2816844" cy="249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6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1600" b="1">
                              <a:latin typeface="Cambria Math" panose="02040503050406030204" pitchFamily="18" charset="0"/>
                            </a:rPr>
                            <m:t>𝚽</m:t>
                          </m:r>
                          <m:r>
                            <a:rPr lang="el-GR" sz="16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l-GR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𝚨</m:t>
                              </m:r>
                            </m:e>
                            <m:sub>
                              <m:r>
                                <a:rPr lang="el-GR" sz="1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6094CF-9F58-F3EE-CAD9-94CD2B719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1638322"/>
                <a:ext cx="2816844" cy="249043"/>
              </a:xfrm>
              <a:prstGeom prst="rect">
                <a:avLst/>
              </a:prstGeom>
              <a:blipFill>
                <a:blip r:embed="rId3"/>
                <a:stretch>
                  <a:fillRect l="-1732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467908-46E2-CE35-31F4-02034FAA78EA}"/>
                  </a:ext>
                </a:extLst>
              </p:cNvPr>
              <p:cNvSpPr txBox="1"/>
              <p:nvPr/>
            </p:nvSpPr>
            <p:spPr>
              <a:xfrm>
                <a:off x="319090" y="2279368"/>
                <a:ext cx="177907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467908-46E2-CE35-31F4-02034FAA7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2279368"/>
                <a:ext cx="1779077" cy="246221"/>
              </a:xfrm>
              <a:prstGeom prst="rect">
                <a:avLst/>
              </a:prstGeom>
              <a:blipFill>
                <a:blip r:embed="rId4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2D106-8043-5829-7D03-CABC66A88777}"/>
                  </a:ext>
                </a:extLst>
              </p:cNvPr>
              <p:cNvSpPr txBox="1"/>
              <p:nvPr/>
            </p:nvSpPr>
            <p:spPr>
              <a:xfrm>
                <a:off x="4152957" y="2102236"/>
                <a:ext cx="2581275" cy="354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2D106-8043-5829-7D03-CABC66A88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57" y="2102236"/>
                <a:ext cx="2581275" cy="354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3">
            <a:extLst>
              <a:ext uri="{FF2B5EF4-FFF2-40B4-BE49-F238E27FC236}">
                <a16:creationId xmlns:a16="http://schemas.microsoft.com/office/drawing/2014/main" id="{E1ACBFD3-E94C-A2E2-5714-3F21AEBBE9A9}"/>
              </a:ext>
            </a:extLst>
          </p:cNvPr>
          <p:cNvSpPr txBox="1">
            <a:spLocks/>
          </p:cNvSpPr>
          <p:nvPr/>
        </p:nvSpPr>
        <p:spPr>
          <a:xfrm>
            <a:off x="319090" y="3202560"/>
            <a:ext cx="8508999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 dirty="0"/>
              <a:t>First </a:t>
            </a:r>
            <a:r>
              <a:rPr lang="en-US" sz="2400" dirty="0" err="1"/>
              <a:t>Piola</a:t>
            </a:r>
            <a:r>
              <a:rPr lang="en-US" sz="2400" dirty="0"/>
              <a:t>-Kirchhoff traction vector variations (KL Shell)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316A72-0A11-7CEB-9415-BA4F4A0F8A95}"/>
                  </a:ext>
                </a:extLst>
              </p:cNvPr>
              <p:cNvSpPr txBox="1"/>
              <p:nvPr/>
            </p:nvSpPr>
            <p:spPr>
              <a:xfrm>
                <a:off x="319090" y="3723061"/>
                <a:ext cx="7032630" cy="314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316A72-0A11-7CEB-9415-BA4F4A0F8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3723061"/>
                <a:ext cx="7032630" cy="314573"/>
              </a:xfrm>
              <a:prstGeom prst="rect">
                <a:avLst/>
              </a:prstGeom>
              <a:blipFill>
                <a:blip r:embed="rId6"/>
                <a:stretch>
                  <a:fillRect l="-260" t="-1961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7AD34-486E-21C3-085F-A92F18B29DD9}"/>
                  </a:ext>
                </a:extLst>
              </p:cNvPr>
              <p:cNvSpPr txBox="1"/>
              <p:nvPr/>
            </p:nvSpPr>
            <p:spPr>
              <a:xfrm>
                <a:off x="319090" y="4323044"/>
                <a:ext cx="2830070" cy="61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7AD34-486E-21C3-085F-A92F18B29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" y="4323044"/>
                <a:ext cx="2830070" cy="610873"/>
              </a:xfrm>
              <a:prstGeom prst="rect">
                <a:avLst/>
              </a:prstGeom>
              <a:blipFill>
                <a:blip r:embed="rId7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8C0193-467E-9F57-B77E-38C7DAB49669}"/>
                  </a:ext>
                </a:extLst>
              </p:cNvPr>
              <p:cNvSpPr txBox="1"/>
              <p:nvPr/>
            </p:nvSpPr>
            <p:spPr>
              <a:xfrm>
                <a:off x="212724" y="5219327"/>
                <a:ext cx="5037533" cy="612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8C0193-467E-9F57-B77E-38C7DAB49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24" y="5219327"/>
                <a:ext cx="5037533" cy="612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D0983-655B-7D24-47D3-C76C73A655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9139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E32DE-0A09-43DB-D70D-1D0130D77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A1D9F6-CD6A-531A-C291-A139FCAC8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Wrong projections in Kratos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60BA81-8108-B150-58A1-EDC33F14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24" y="1997892"/>
            <a:ext cx="4198864" cy="41301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7954DC-0C65-ECD1-F9D8-28BAA384DA4F}"/>
              </a:ext>
            </a:extLst>
          </p:cNvPr>
          <p:cNvGrpSpPr/>
          <p:nvPr/>
        </p:nvGrpSpPr>
        <p:grpSpPr>
          <a:xfrm>
            <a:off x="2149568" y="2811483"/>
            <a:ext cx="2298206" cy="718157"/>
            <a:chOff x="1301642" y="4684530"/>
            <a:chExt cx="2298206" cy="718157"/>
          </a:xfrm>
          <a:solidFill>
            <a:schemeClr val="bg1"/>
          </a:solidFill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DF2EFC-8DA4-EFB6-B229-D434FF211ADE}"/>
                </a:ext>
              </a:extLst>
            </p:cNvPr>
            <p:cNvSpPr txBox="1"/>
            <p:nvPr/>
          </p:nvSpPr>
          <p:spPr>
            <a:xfrm>
              <a:off x="1301642" y="5033355"/>
              <a:ext cx="2298206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Solid Gauss points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534AF9-CF60-BEF8-DCBC-039145A6CB47}"/>
                </a:ext>
              </a:extLst>
            </p:cNvPr>
            <p:cNvSpPr txBox="1"/>
            <p:nvPr/>
          </p:nvSpPr>
          <p:spPr>
            <a:xfrm>
              <a:off x="1301642" y="4684530"/>
              <a:ext cx="2298206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DAB5B"/>
                  </a:solidFill>
                </a:rPr>
                <a:t>Shell Gauss points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081659A2-C73B-AADC-2F5E-E624D194089D}"/>
              </a:ext>
            </a:extLst>
          </p:cNvPr>
          <p:cNvSpPr/>
          <p:nvPr/>
        </p:nvSpPr>
        <p:spPr>
          <a:xfrm rot="19533320">
            <a:off x="672740" y="4462617"/>
            <a:ext cx="661463" cy="980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FB2A42-4669-35DE-50FB-A7CD7178B6F7}"/>
              </a:ext>
            </a:extLst>
          </p:cNvPr>
          <p:cNvSpPr/>
          <p:nvPr/>
        </p:nvSpPr>
        <p:spPr>
          <a:xfrm rot="12593736">
            <a:off x="3800848" y="3852001"/>
            <a:ext cx="839303" cy="2239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4372B1-BED6-3E14-59F8-C1C78F8E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45" y="1199518"/>
            <a:ext cx="3590883" cy="2416014"/>
          </a:xfrm>
          <a:prstGeom prst="ellipse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3C8BFF-FCE5-ABFB-A5A6-AC3F61C0BB2E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743200" y="2103616"/>
            <a:ext cx="2608745" cy="3039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877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4B781-2E83-66C4-B0A0-B8EE5114B3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Minas Apostolakis | Chair of Structural Analysis | TUM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37CBDC-E71C-3693-797A-A51DBB51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additional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3FCB2-E62D-30C8-C36E-C727B3A96D50}"/>
                  </a:ext>
                </a:extLst>
              </p:cNvPr>
              <p:cNvSpPr txBox="1"/>
              <p:nvPr/>
            </p:nvSpPr>
            <p:spPr>
              <a:xfrm>
                <a:off x="598266" y="1926188"/>
                <a:ext cx="6041846" cy="1272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𝑝𝑒𝑛𝑎𝑙𝑡𝑦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b>
                            <m:sSub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𝑝𝑒𝑛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𝑠𝑜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𝑠h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𝑠𝑜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𝑠h</m:t>
                                      </m:r>
                                    </m:sup>
                                  </m:sSubSup>
                                </m:e>
                              </m:d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𝑡𝑟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3FCB2-E62D-30C8-C36E-C727B3A9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66" y="1926188"/>
                <a:ext cx="6041846" cy="12727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514398-D318-9B9F-03B6-99A8DADFAFC5}"/>
                  </a:ext>
                </a:extLst>
              </p:cNvPr>
              <p:cNvSpPr txBox="1"/>
              <p:nvPr/>
            </p:nvSpPr>
            <p:spPr>
              <a:xfrm>
                <a:off x="2813045" y="5175481"/>
                <a:ext cx="3605779" cy="682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so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so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𝛏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so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𝛏</m:t>
                          </m:r>
                          <m:r>
                            <a:rPr lang="el-GR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  <m:r>
                        <a:rPr lang="el-G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  <m:r>
                            <a:rPr lang="el-GR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  <m:r>
                            <a:rPr lang="el-GR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b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514398-D318-9B9F-03B6-99A8DADFA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045" y="5175481"/>
                <a:ext cx="3605779" cy="682046"/>
              </a:xfrm>
              <a:prstGeom prst="rect">
                <a:avLst/>
              </a:prstGeom>
              <a:blipFill>
                <a:blip r:embed="rId3"/>
                <a:stretch>
                  <a:fillRect b="-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800B04C-2A75-1513-6DB8-5171CE1DD060}"/>
              </a:ext>
            </a:extLst>
          </p:cNvPr>
          <p:cNvGrpSpPr/>
          <p:nvPr/>
        </p:nvGrpSpPr>
        <p:grpSpPr>
          <a:xfrm>
            <a:off x="84364" y="3872097"/>
            <a:ext cx="1783459" cy="2354315"/>
            <a:chOff x="-12666" y="2595980"/>
            <a:chExt cx="1738117" cy="2414756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B8CE4A3-E26C-AC33-11D4-BD255CF02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692" r="81130" b="17083"/>
            <a:stretch>
              <a:fillRect/>
            </a:stretch>
          </p:blipFill>
          <p:spPr>
            <a:xfrm>
              <a:off x="1" y="2595980"/>
              <a:ext cx="1725450" cy="24147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09E804-C31B-8377-C255-4C716D072ABE}"/>
                    </a:ext>
                  </a:extLst>
                </p:cNvPr>
                <p:cNvSpPr txBox="1"/>
                <p:nvPr/>
              </p:nvSpPr>
              <p:spPr>
                <a:xfrm>
                  <a:off x="1165223" y="4562263"/>
                  <a:ext cx="49860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6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09E804-C31B-8377-C255-4C716D072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223" y="4562263"/>
                  <a:ext cx="498603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AA8D5E-37E9-B99A-CF28-F58987DB8670}"/>
                    </a:ext>
                  </a:extLst>
                </p:cNvPr>
                <p:cNvSpPr txBox="1"/>
                <p:nvPr/>
              </p:nvSpPr>
              <p:spPr>
                <a:xfrm>
                  <a:off x="-12666" y="3172289"/>
                  <a:ext cx="49860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AA8D5E-37E9-B99A-CF28-F58987DB8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666" y="3172289"/>
                  <a:ext cx="498603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4C4DF9-AF2C-EF63-BFC2-07F0C91F8779}"/>
                </a:ext>
              </a:extLst>
            </p:cNvPr>
            <p:cNvSpPr txBox="1"/>
            <p:nvPr/>
          </p:nvSpPr>
          <p:spPr>
            <a:xfrm>
              <a:off x="58805" y="3759592"/>
              <a:ext cx="3556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C9FF46-4C67-1AEC-5010-A3193001F449}"/>
                </a:ext>
              </a:extLst>
            </p:cNvPr>
            <p:cNvSpPr txBox="1"/>
            <p:nvPr/>
          </p:nvSpPr>
          <p:spPr>
            <a:xfrm>
              <a:off x="666620" y="4562263"/>
              <a:ext cx="4986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7FEFE7C-40AB-D026-59EF-D439368B80FE}"/>
              </a:ext>
            </a:extLst>
          </p:cNvPr>
          <p:cNvGrpSpPr/>
          <p:nvPr/>
        </p:nvGrpSpPr>
        <p:grpSpPr>
          <a:xfrm>
            <a:off x="982592" y="3024011"/>
            <a:ext cx="7474934" cy="1694311"/>
            <a:chOff x="1270529" y="4315643"/>
            <a:chExt cx="7474934" cy="169431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AA076F5-8A16-54E2-1100-D154EA72F30F}"/>
                </a:ext>
              </a:extLst>
            </p:cNvPr>
            <p:cNvGrpSpPr/>
            <p:nvPr/>
          </p:nvGrpSpPr>
          <p:grpSpPr>
            <a:xfrm>
              <a:off x="1270529" y="4543755"/>
              <a:ext cx="7366671" cy="1466199"/>
              <a:chOff x="-893752" y="2615815"/>
              <a:chExt cx="7366671" cy="1466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67AE344-677B-A2A6-FED8-84BEFD6E2E0D}"/>
                      </a:ext>
                    </a:extLst>
                  </p:cNvPr>
                  <p:cNvSpPr txBox="1"/>
                  <p:nvPr/>
                </p:nvSpPr>
                <p:spPr>
                  <a:xfrm>
                    <a:off x="7140" y="3196675"/>
                    <a:ext cx="723485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𝛈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67AE344-677B-A2A6-FED8-84BEFD6E2E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0" y="3196675"/>
                    <a:ext cx="723485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4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3604044-3BA2-3F2F-1CFB-8C3CC28E12C9}"/>
                      </a:ext>
                    </a:extLst>
                  </p:cNvPr>
                  <p:cNvSpPr txBox="1"/>
                  <p:nvPr/>
                </p:nvSpPr>
                <p:spPr>
                  <a:xfrm>
                    <a:off x="1920666" y="3143384"/>
                    <a:ext cx="1868878" cy="59580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𝚾</m:t>
                          </m:r>
                          <m:r>
                            <a:rPr lang="el-G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sSup>
                            <m:sSupPr>
                              <m:ctrl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</m:t>
                              </m:r>
                            </m:sup>
                          </m:sSup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</m:oMath>
                        <m:oMath xmlns:m="http://schemas.openxmlformats.org/officeDocument/2006/math">
                          <m:r>
                            <a:rPr lang="el-GR" sz="16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𝚾</m:t>
                          </m:r>
                          <m:r>
                            <a:rPr lang="el-GR" sz="16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sh</m:t>
                              </m:r>
                            </m:sup>
                          </m:sSup>
                          <m:r>
                            <a:rPr lang="en-US" sz="16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sh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</m:oMath>
                      </m:oMathPara>
                    </a14:m>
                    <a:endParaRPr lang="en-US" sz="1600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03604044-3BA2-3F2F-1CFB-8C3CC28E12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666" y="3143384"/>
                    <a:ext cx="1868878" cy="59580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A8EA2A5-5249-D2B4-A6FF-474D3EC61CB9}"/>
                      </a:ext>
                    </a:extLst>
                  </p:cNvPr>
                  <p:cNvSpPr txBox="1"/>
                  <p:nvPr/>
                </p:nvSpPr>
                <p:spPr>
                  <a:xfrm>
                    <a:off x="4763768" y="2621762"/>
                    <a:ext cx="1709151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𝛏</m:t>
                          </m:r>
                          <m:r>
                            <a:rPr lang="el-G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l-G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𝛏</m:t>
                          </m:r>
                          <m:r>
                            <a:rPr lang="el-G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so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6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A8EA2A5-5249-D2B4-A6FF-474D3EC61C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3768" y="2621762"/>
                    <a:ext cx="1709151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D0F1DBF-682E-78ED-5DAC-29C47B151CB9}"/>
                      </a:ext>
                    </a:extLst>
                  </p:cNvPr>
                  <p:cNvSpPr txBox="1"/>
                  <p:nvPr/>
                </p:nvSpPr>
                <p:spPr>
                  <a:xfrm>
                    <a:off x="4865996" y="3732431"/>
                    <a:ext cx="1606923" cy="3495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𝛉</m:t>
                          </m:r>
                          <m:r>
                            <a:rPr lang="el-GR" sz="16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𝛉</m:t>
                          </m:r>
                          <m:r>
                            <a:rPr lang="el-GR" sz="1600" b="1" i="0">
                              <a:latin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6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𝛈</m:t>
                              </m:r>
                            </m:e>
                          </m:d>
                          <m:r>
                            <a:rPr lang="el-GR" sz="16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D0F1DBF-682E-78ED-5DAC-29C47B151C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5996" y="3732431"/>
                    <a:ext cx="1606923" cy="34958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22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19BA9D7-C753-305D-59CF-15ECC2674B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625" y="3410477"/>
                <a:ext cx="117282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4368143-0EDF-0F7D-D652-64F08E68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5792" y="3410477"/>
                <a:ext cx="620039" cy="61578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A6E70B-8554-33CE-1E2B-54E08F4DB36F}"/>
                  </a:ext>
                </a:extLst>
              </p:cNvPr>
              <p:cNvSpPr txBox="1"/>
              <p:nvPr/>
            </p:nvSpPr>
            <p:spPr>
              <a:xfrm>
                <a:off x="-893752" y="2916752"/>
                <a:ext cx="22273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triangle parametric space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6A4B420-76C0-AAE1-F840-DF2A3ECB2188}"/>
                  </a:ext>
                </a:extLst>
              </p:cNvPr>
              <p:cNvSpPr txBox="1"/>
              <p:nvPr/>
            </p:nvSpPr>
            <p:spPr>
              <a:xfrm>
                <a:off x="1920666" y="2615815"/>
                <a:ext cx="29453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physical space </a:t>
                </a:r>
              </a:p>
              <a:p>
                <a:r>
                  <a:rPr lang="en-US" sz="1400" dirty="0"/>
                  <a:t>(solid-shell interface)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F68E5A0-D30E-A0BC-C2B6-36FA5A04BE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4177" y="2785132"/>
                <a:ext cx="705231" cy="66413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8DBB8A-F092-4A62-E215-274D7CC5928F}"/>
                </a:ext>
              </a:extLst>
            </p:cNvPr>
            <p:cNvSpPr txBox="1"/>
            <p:nvPr/>
          </p:nvSpPr>
          <p:spPr>
            <a:xfrm>
              <a:off x="6706761" y="4315643"/>
              <a:ext cx="2038702" cy="304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solid parametric space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1E978BF-9507-5290-AD5D-1466B7E1B0C9}"/>
                </a:ext>
              </a:extLst>
            </p:cNvPr>
            <p:cNvSpPr txBox="1"/>
            <p:nvPr/>
          </p:nvSpPr>
          <p:spPr>
            <a:xfrm>
              <a:off x="6706761" y="5392598"/>
              <a:ext cx="2038702" cy="304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shell parametric space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75BD7-1AC9-2761-16C5-4BEAF644D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4DE91-8685-0923-F55A-D10B3B19433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616" b="8402"/>
          <a:stretch>
            <a:fillRect/>
          </a:stretch>
        </p:blipFill>
        <p:spPr>
          <a:xfrm>
            <a:off x="4122832" y="5846862"/>
            <a:ext cx="2908415" cy="883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64A586-4E4F-0C09-8C0E-38838FD52B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8450" y="5824747"/>
            <a:ext cx="2052001" cy="9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0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0226CA-83D4-EA82-7740-682F0E4E1E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EBAA0-B9C7-2E2D-E4A9-34E902F136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013984-E616-9AEA-9B53-28E379C7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04 (Stress concentration)</a:t>
            </a:r>
          </a:p>
        </p:txBody>
      </p:sp>
      <p:pic>
        <p:nvPicPr>
          <p:cNvPr id="15" name="Picture 14" descr="A white box with a rainbow colored square&#10;&#10;AI-generated content may be incorrect.">
            <a:extLst>
              <a:ext uri="{FF2B5EF4-FFF2-40B4-BE49-F238E27FC236}">
                <a16:creationId xmlns:a16="http://schemas.microsoft.com/office/drawing/2014/main" id="{DB58C11E-6F87-9605-DC2E-E1D5273A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08" y="2642937"/>
            <a:ext cx="4608252" cy="259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41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075EC-1D70-0CE3-106C-53DEA0C073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7B0BCC-B840-C6B5-2C7D-4669DEC2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01: Cuboid 20x20x2 – Results</a:t>
            </a:r>
          </a:p>
        </p:txBody>
      </p:sp>
      <p:graphicFrame>
        <p:nvGraphicFramePr>
          <p:cNvPr id="19" name="Inhaltsplatzhalter 6">
            <a:extLst>
              <a:ext uri="{FF2B5EF4-FFF2-40B4-BE49-F238E27FC236}">
                <a16:creationId xmlns:a16="http://schemas.microsoft.com/office/drawing/2014/main" id="{B0431D7D-7FB5-6E29-7DDA-2DCC0E3C06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645320"/>
              </p:ext>
            </p:extLst>
          </p:nvPr>
        </p:nvGraphicFramePr>
        <p:xfrm>
          <a:off x="4691321" y="2732498"/>
          <a:ext cx="4168242" cy="242688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7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(Solid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-9.801E-03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-9.804 E-03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Z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1.285 E-01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1.285 E-01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VM (MPa)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3.676 E+01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3.8 E+01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473561-2B96-3AAA-11B9-17AA64AE8ABE}"/>
              </a:ext>
            </a:extLst>
          </p:cNvPr>
          <p:cNvSpPr/>
          <p:nvPr/>
        </p:nvSpPr>
        <p:spPr>
          <a:xfrm>
            <a:off x="1639912" y="5095041"/>
            <a:ext cx="1777212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20,0,1 </a:t>
            </a:r>
          </a:p>
        </p:txBody>
      </p:sp>
      <p:pic>
        <p:nvPicPr>
          <p:cNvPr id="22" name="Picture 21" descr="A white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132C3014-6914-B598-4BE8-66D9917D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71" t="11614" r="20741" b="25143"/>
          <a:stretch>
            <a:fillRect/>
          </a:stretch>
        </p:blipFill>
        <p:spPr>
          <a:xfrm>
            <a:off x="213469" y="2564208"/>
            <a:ext cx="4358531" cy="2426881"/>
          </a:xfrm>
          <a:prstGeom prst="rect">
            <a:avLst/>
          </a:prstGeom>
        </p:spPr>
      </p:pic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0204973F-C826-0633-E060-14021B6625BD}"/>
              </a:ext>
            </a:extLst>
          </p:cNvPr>
          <p:cNvSpPr/>
          <p:nvPr/>
        </p:nvSpPr>
        <p:spPr>
          <a:xfrm>
            <a:off x="2432845" y="4409447"/>
            <a:ext cx="55033" cy="6138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9A0973-1603-02B7-59A0-7271771AEEAF}"/>
              </a:ext>
            </a:extLst>
          </p:cNvPr>
          <p:cNvGrpSpPr/>
          <p:nvPr/>
        </p:nvGrpSpPr>
        <p:grpSpPr>
          <a:xfrm>
            <a:off x="94148" y="4175949"/>
            <a:ext cx="1061310" cy="1143288"/>
            <a:chOff x="355842" y="4117021"/>
            <a:chExt cx="1061310" cy="11432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09D53BA-838B-33B1-922D-83F72B530868}"/>
                </a:ext>
              </a:extLst>
            </p:cNvPr>
            <p:cNvGrpSpPr/>
            <p:nvPr/>
          </p:nvGrpSpPr>
          <p:grpSpPr>
            <a:xfrm>
              <a:off x="674358" y="4285401"/>
              <a:ext cx="448321" cy="691887"/>
              <a:chOff x="445758" y="4813524"/>
              <a:chExt cx="448321" cy="691887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83FF9A0-EAB7-1A2B-3022-DB12A65934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268" y="5112831"/>
                <a:ext cx="440811" cy="263727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C0358BD-A851-F26C-4FDE-26920A5A7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269" y="4813524"/>
                <a:ext cx="0" cy="563034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D37286F-1709-59F3-70D8-6E652C7B9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758" y="5367828"/>
                <a:ext cx="419100" cy="137583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1DE8DB-3502-C0CE-DF9A-00B64F13ABB1}"/>
                    </a:ext>
                  </a:extLst>
                </p:cNvPr>
                <p:cNvSpPr txBox="1"/>
                <p:nvPr/>
              </p:nvSpPr>
              <p:spPr>
                <a:xfrm>
                  <a:off x="724650" y="4890977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1DE8DB-3502-C0CE-DF9A-00B64F13AB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650" y="4890977"/>
                  <a:ext cx="3688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3911B6-3486-51D3-758D-1D7C6D626C7C}"/>
                    </a:ext>
                  </a:extLst>
                </p:cNvPr>
                <p:cNvSpPr txBox="1"/>
                <p:nvPr/>
              </p:nvSpPr>
              <p:spPr>
                <a:xfrm>
                  <a:off x="1048344" y="4413613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3911B6-3486-51D3-758D-1D7C6D626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344" y="4413613"/>
                  <a:ext cx="36880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9D0A4AA-4795-5A47-17B6-A84C32FAE372}"/>
                    </a:ext>
                  </a:extLst>
                </p:cNvPr>
                <p:cNvSpPr txBox="1"/>
                <p:nvPr/>
              </p:nvSpPr>
              <p:spPr>
                <a:xfrm>
                  <a:off x="355842" y="4117021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9D0A4AA-4795-5A47-17B6-A84C32FAE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842" y="4117021"/>
                  <a:ext cx="36880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61E8F-AE0A-2DEE-287C-4EA30D31F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C12A14-CF32-D565-494E-9A2830BAC7BB}"/>
                  </a:ext>
                </a:extLst>
              </p:cNvPr>
              <p:cNvSpPr txBox="1"/>
              <p:nvPr/>
            </p:nvSpPr>
            <p:spPr>
              <a:xfrm>
                <a:off x="5821680" y="2272970"/>
                <a:ext cx="1341120" cy="36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C12A14-CF32-D565-494E-9A2830BA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80" y="2272970"/>
                <a:ext cx="1341120" cy="361061"/>
              </a:xfrm>
              <a:prstGeom prst="rect">
                <a:avLst/>
              </a:prstGeom>
              <a:blipFill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F55CD-B40A-3DC0-FECE-753548BA3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0AA86-C9BD-3DA7-72B0-C396C00EB7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8334E-3A3E-0CCB-D37E-6B2BFC19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02: L-angle - Results</a:t>
            </a:r>
          </a:p>
        </p:txBody>
      </p:sp>
      <p:pic>
        <p:nvPicPr>
          <p:cNvPr id="15" name="Picture Placeholder 5" descr="A white outline of a corner&#10;&#10;AI-generated content may be incorrect.">
            <a:extLst>
              <a:ext uri="{FF2B5EF4-FFF2-40B4-BE49-F238E27FC236}">
                <a16:creationId xmlns:a16="http://schemas.microsoft.com/office/drawing/2014/main" id="{3CD76899-5C29-5FE1-5864-2D96259F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" r="215"/>
          <a:stretch>
            <a:fillRect/>
          </a:stretch>
        </p:blipFill>
        <p:spPr>
          <a:xfrm>
            <a:off x="284437" y="2222500"/>
            <a:ext cx="4270796" cy="24130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7EE33B-6364-5135-6DC9-9BE07DE62741}"/>
              </a:ext>
            </a:extLst>
          </p:cNvPr>
          <p:cNvSpPr/>
          <p:nvPr/>
        </p:nvSpPr>
        <p:spPr>
          <a:xfrm>
            <a:off x="1378067" y="4938851"/>
            <a:ext cx="2253654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1, 10.1, 0.5 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1928635-3647-44F3-75B5-AC294A2982F9}"/>
              </a:ext>
            </a:extLst>
          </p:cNvPr>
          <p:cNvSpPr/>
          <p:nvPr/>
        </p:nvSpPr>
        <p:spPr>
          <a:xfrm>
            <a:off x="2953715" y="307805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graphicFrame>
        <p:nvGraphicFramePr>
          <p:cNvPr id="18" name="Inhaltsplatzhalter 6">
            <a:extLst>
              <a:ext uri="{FF2B5EF4-FFF2-40B4-BE49-F238E27FC236}">
                <a16:creationId xmlns:a16="http://schemas.microsoft.com/office/drawing/2014/main" id="{DB261C5F-AA04-8759-D9E9-8C54AD563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3631193"/>
              </p:ext>
            </p:extLst>
          </p:nvPr>
        </p:nvGraphicFramePr>
        <p:xfrm>
          <a:off x="4691321" y="2575974"/>
          <a:ext cx="4168242" cy="30945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7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(Solid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3.010E-01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2</a:t>
                      </a:r>
                      <a:r>
                        <a:rPr lang="el-GR" sz="1600" noProof="0" dirty="0"/>
                        <a:t>.</a:t>
                      </a:r>
                      <a:r>
                        <a:rPr lang="en-US" sz="1600" noProof="0" dirty="0"/>
                        <a:t>5172</a:t>
                      </a:r>
                      <a:r>
                        <a:rPr lang="el-GR" sz="1600" noProof="0" dirty="0"/>
                        <a:t>Ε-01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Y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-4.463E-02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-3.72</a:t>
                      </a:r>
                      <a:r>
                        <a:rPr lang="el-GR" sz="1600" noProof="0" dirty="0"/>
                        <a:t>8Ε</a:t>
                      </a:r>
                      <a:r>
                        <a:rPr lang="en-US" sz="1600" noProof="0" dirty="0"/>
                        <a:t>-02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</a:t>
                      </a:r>
                      <a:r>
                        <a:rPr lang="el-GR" sz="1600" noProof="0" dirty="0"/>
                        <a:t>Ζ</a:t>
                      </a:r>
                      <a:r>
                        <a:rPr lang="en-US" sz="1600" noProof="0" dirty="0"/>
                        <a:t>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-3.493E-07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-3.45</a:t>
                      </a:r>
                      <a:r>
                        <a:rPr lang="el-GR" sz="1600" noProof="0" dirty="0">
                          <a:latin typeface="+mn-lt"/>
                        </a:rPr>
                        <a:t>1Ε-</a:t>
                      </a:r>
                      <a:r>
                        <a:rPr lang="en-US" sz="1600" noProof="0" dirty="0">
                          <a:latin typeface="+mn-lt"/>
                        </a:rPr>
                        <a:t>07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3985789373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VM (MPa)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5.593E-01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noProof="0" dirty="0"/>
                        <a:t>4.939Ε-01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4CE0E-28A5-D97F-993D-9EE6BB9576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44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5DDCD-33E7-A1C9-E4A9-A0B6DF88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0B4F1-7E0F-F2A0-72E2-206F29B781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5CB52F-7398-6798-3158-1706317D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03 – Cylinder 270°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E495F4-B677-3904-075A-1F7CB5506003}"/>
              </a:ext>
            </a:extLst>
          </p:cNvPr>
          <p:cNvGrpSpPr/>
          <p:nvPr/>
        </p:nvGrpSpPr>
        <p:grpSpPr>
          <a:xfrm>
            <a:off x="646602" y="2554274"/>
            <a:ext cx="4288135" cy="2748409"/>
            <a:chOff x="714616" y="2412787"/>
            <a:chExt cx="4169351" cy="2727351"/>
          </a:xfrm>
        </p:grpSpPr>
        <p:pic>
          <p:nvPicPr>
            <p:cNvPr id="9" name="Picture 8" descr="A whit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8ADF1FEF-B10B-E752-D931-4F98D2E1A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1886" r="41429"/>
            <a:stretch>
              <a:fillRect/>
            </a:stretch>
          </p:blipFill>
          <p:spPr>
            <a:xfrm>
              <a:off x="714616" y="2412787"/>
              <a:ext cx="4169351" cy="2727351"/>
            </a:xfrm>
            <a:prstGeom prst="rect">
              <a:avLst/>
            </a:prstGeom>
          </p:spPr>
        </p:pic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1ED31CD2-D7D3-3AB4-662A-4F671D1A80F9}"/>
                </a:ext>
              </a:extLst>
            </p:cNvPr>
            <p:cNvSpPr/>
            <p:nvPr/>
          </p:nvSpPr>
          <p:spPr>
            <a:xfrm>
              <a:off x="3138884" y="2969910"/>
              <a:ext cx="45719" cy="52251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EF15F0-4512-8779-5C7A-670C0F838E43}"/>
              </a:ext>
            </a:extLst>
          </p:cNvPr>
          <p:cNvSpPr/>
          <p:nvPr/>
        </p:nvSpPr>
        <p:spPr>
          <a:xfrm>
            <a:off x="1779949" y="5218300"/>
            <a:ext cx="2253654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15, 0, 4.95</a:t>
            </a:r>
          </a:p>
        </p:txBody>
      </p:sp>
      <p:graphicFrame>
        <p:nvGraphicFramePr>
          <p:cNvPr id="16" name="Inhaltsplatzhalter 6">
            <a:extLst>
              <a:ext uri="{FF2B5EF4-FFF2-40B4-BE49-F238E27FC236}">
                <a16:creationId xmlns:a16="http://schemas.microsoft.com/office/drawing/2014/main" id="{E70238D2-5E6B-5FCF-4861-669CDEFD6ED0}"/>
              </a:ext>
            </a:extLst>
          </p:cNvPr>
          <p:cNvGraphicFramePr>
            <a:graphicFrameLocks/>
          </p:cNvGraphicFramePr>
          <p:nvPr/>
        </p:nvGraphicFramePr>
        <p:xfrm>
          <a:off x="4880246" y="2328925"/>
          <a:ext cx="4168242" cy="30945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7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(Solid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7.494E-04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8.364E-04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Y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-1.229E-02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-1.345E-02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</a:t>
                      </a:r>
                      <a:r>
                        <a:rPr lang="el-GR" sz="1600" noProof="0" dirty="0"/>
                        <a:t>Ζ</a:t>
                      </a:r>
                      <a:r>
                        <a:rPr lang="en-US" sz="1600" noProof="0" dirty="0"/>
                        <a:t>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1.192E-02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1.333E-02 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3985789373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VM (MPa)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7.100E00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1.398E+01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C4B31-722F-72E0-4FD1-35E435931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7B2919-03F9-4CA2-CBAC-848ADF8B0D4D}"/>
                  </a:ext>
                </a:extLst>
              </p:cNvPr>
              <p:cNvSpPr txBox="1"/>
              <p:nvPr/>
            </p:nvSpPr>
            <p:spPr>
              <a:xfrm>
                <a:off x="2396987" y="1768285"/>
                <a:ext cx="1485900" cy="395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7B2919-03F9-4CA2-CBAC-848ADF8B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987" y="1768285"/>
                <a:ext cx="1485900" cy="395686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927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B8B7D-49E4-198C-EA1C-0EC919F73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EC5D7-7597-892D-F5B7-50F827B5BA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B33F78-8B98-BA79-61AD-F405E101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01: Cuboid 20x20x2 – Results</a:t>
            </a:r>
          </a:p>
        </p:txBody>
      </p:sp>
      <p:graphicFrame>
        <p:nvGraphicFramePr>
          <p:cNvPr id="19" name="Inhaltsplatzhalter 6">
            <a:extLst>
              <a:ext uri="{FF2B5EF4-FFF2-40B4-BE49-F238E27FC236}">
                <a16:creationId xmlns:a16="http://schemas.microsoft.com/office/drawing/2014/main" id="{46C9FB59-8DAA-5D4A-825F-FFCD5CDFBD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710862"/>
              </p:ext>
            </p:extLst>
          </p:nvPr>
        </p:nvGraphicFramePr>
        <p:xfrm>
          <a:off x="4691321" y="2724575"/>
          <a:ext cx="4168242" cy="242688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7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(Solid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1.180E-02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1.180E-02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Z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1.285 E-01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1.285 E-01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VM (MPa)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5.612E+01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5.8E+01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1" descr="A white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2B9A75F0-B12F-9DFD-53A5-F1C438D2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71" t="11614" r="20741" b="25143"/>
          <a:stretch>
            <a:fillRect/>
          </a:stretch>
        </p:blipFill>
        <p:spPr>
          <a:xfrm>
            <a:off x="213469" y="2564208"/>
            <a:ext cx="4358531" cy="2426881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2FEBA33-11F3-F7E8-9C66-CF0B888D63A6}"/>
              </a:ext>
            </a:extLst>
          </p:cNvPr>
          <p:cNvSpPr/>
          <p:nvPr/>
        </p:nvSpPr>
        <p:spPr>
          <a:xfrm>
            <a:off x="2432845" y="4644397"/>
            <a:ext cx="55033" cy="6138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35E230-BE0F-EFE8-FC2B-5FA8449007AE}"/>
              </a:ext>
            </a:extLst>
          </p:cNvPr>
          <p:cNvSpPr/>
          <p:nvPr/>
        </p:nvSpPr>
        <p:spPr>
          <a:xfrm>
            <a:off x="1639912" y="5095041"/>
            <a:ext cx="1777212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20,0,-1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B6F61C1-5D0C-FDC8-60AC-E1CEC3581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63C6A5-DA92-6C36-5FA6-6DFA008CC53C}"/>
              </a:ext>
            </a:extLst>
          </p:cNvPr>
          <p:cNvGrpSpPr/>
          <p:nvPr/>
        </p:nvGrpSpPr>
        <p:grpSpPr>
          <a:xfrm>
            <a:off x="94148" y="4175949"/>
            <a:ext cx="1061310" cy="1143288"/>
            <a:chOff x="355842" y="4117021"/>
            <a:chExt cx="1061310" cy="11432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81D25BD-1934-B438-0B7D-19927C9F8A8F}"/>
                </a:ext>
              </a:extLst>
            </p:cNvPr>
            <p:cNvGrpSpPr/>
            <p:nvPr/>
          </p:nvGrpSpPr>
          <p:grpSpPr>
            <a:xfrm>
              <a:off x="674358" y="4285401"/>
              <a:ext cx="448321" cy="691887"/>
              <a:chOff x="445758" y="4813524"/>
              <a:chExt cx="448321" cy="691887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B1DEFDC-929F-11A0-8B64-EE5980896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268" y="5112831"/>
                <a:ext cx="440811" cy="263727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180DE4-C42A-AB6C-EFFC-105C5EEE41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269" y="4813524"/>
                <a:ext cx="0" cy="563034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7BD5F8E-851A-B9C7-E336-A05C216BB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758" y="5367828"/>
                <a:ext cx="419100" cy="137583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DF5178B-C73A-7E38-F4F8-8613D191A21F}"/>
                    </a:ext>
                  </a:extLst>
                </p:cNvPr>
                <p:cNvSpPr txBox="1"/>
                <p:nvPr/>
              </p:nvSpPr>
              <p:spPr>
                <a:xfrm>
                  <a:off x="724650" y="4890977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1DE8DB-3502-C0CE-DF9A-00B64F13AB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650" y="4890977"/>
                  <a:ext cx="3688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5A88517-0075-5696-646D-28623A7947BC}"/>
                    </a:ext>
                  </a:extLst>
                </p:cNvPr>
                <p:cNvSpPr txBox="1"/>
                <p:nvPr/>
              </p:nvSpPr>
              <p:spPr>
                <a:xfrm>
                  <a:off x="1048344" y="4413613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3911B6-3486-51D3-758D-1D7C6D626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344" y="4413613"/>
                  <a:ext cx="36880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E11D603-5F66-5A15-6E36-52B58EB52EE7}"/>
                    </a:ext>
                  </a:extLst>
                </p:cNvPr>
                <p:cNvSpPr txBox="1"/>
                <p:nvPr/>
              </p:nvSpPr>
              <p:spPr>
                <a:xfrm>
                  <a:off x="355842" y="4117021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9D0A4AA-4795-5A47-17B6-A84C32FAE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842" y="4117021"/>
                  <a:ext cx="36880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87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AA3A-5F7A-4ECA-177E-33D7B0828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BCEC5-693A-80E6-499E-CBCDF574BB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F88F9C-E8D5-A3F4-FC42-32F8BD01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02: L-angle - Results</a:t>
            </a:r>
          </a:p>
        </p:txBody>
      </p:sp>
      <p:pic>
        <p:nvPicPr>
          <p:cNvPr id="6" name="Picture Placeholder 5" descr="A white outline of a corner&#10;&#10;AI-generated content may be incorrect.">
            <a:extLst>
              <a:ext uri="{FF2B5EF4-FFF2-40B4-BE49-F238E27FC236}">
                <a16:creationId xmlns:a16="http://schemas.microsoft.com/office/drawing/2014/main" id="{0190789C-559D-A9F0-99AE-4AFF0211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" t="3333" r="21746"/>
          <a:stretch>
            <a:fillRect/>
          </a:stretch>
        </p:blipFill>
        <p:spPr>
          <a:xfrm>
            <a:off x="284437" y="2302932"/>
            <a:ext cx="3347284" cy="233256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750AC5-B5CC-977D-1518-099940330DFB}"/>
              </a:ext>
            </a:extLst>
          </p:cNvPr>
          <p:cNvSpPr/>
          <p:nvPr/>
        </p:nvSpPr>
        <p:spPr>
          <a:xfrm>
            <a:off x="1378067" y="4938851"/>
            <a:ext cx="2253654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0, 9, 0.5 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89240934-10EC-DE2C-A4C9-389584939FDB}"/>
              </a:ext>
            </a:extLst>
          </p:cNvPr>
          <p:cNvSpPr/>
          <p:nvPr/>
        </p:nvSpPr>
        <p:spPr>
          <a:xfrm>
            <a:off x="1400614" y="317543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graphicFrame>
        <p:nvGraphicFramePr>
          <p:cNvPr id="11" name="Inhaltsplatzhalter 6">
            <a:extLst>
              <a:ext uri="{FF2B5EF4-FFF2-40B4-BE49-F238E27FC236}">
                <a16:creationId xmlns:a16="http://schemas.microsoft.com/office/drawing/2014/main" id="{B32329D4-46B2-8283-BF9C-CE2F413B6B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5892737"/>
              </p:ext>
            </p:extLst>
          </p:nvPr>
        </p:nvGraphicFramePr>
        <p:xfrm>
          <a:off x="3826933" y="2575973"/>
          <a:ext cx="4922060" cy="3560657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75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37">
                  <a:extLst>
                    <a:ext uri="{9D8B030D-6E8A-4147-A177-3AD203B41FA5}">
                      <a16:colId xmlns:a16="http://schemas.microsoft.com/office/drawing/2014/main" val="267327783"/>
                    </a:ext>
                  </a:extLst>
                </a:gridCol>
                <a:gridCol w="1171326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8899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</a:t>
                      </a:r>
                      <a:endParaRPr lang="el-GR" sz="1600" noProof="0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(Solid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</a:t>
                      </a:r>
                      <a:endParaRPr lang="el-GR" sz="1600" noProof="0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(Shell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8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2.520E-01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2.520E-01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noProof="0" dirty="0"/>
                        <a:t>2.108Ε-01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8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Y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9.625E-09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5.901E-0</a:t>
                      </a:r>
                      <a:r>
                        <a:rPr lang="el-GR" sz="1600" noProof="0" dirty="0"/>
                        <a:t>9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4.01</a:t>
                      </a:r>
                      <a:r>
                        <a:rPr lang="el-GR" sz="1600" noProof="0" dirty="0"/>
                        <a:t>7Ε</a:t>
                      </a:r>
                      <a:r>
                        <a:rPr lang="en-US" sz="1600" noProof="0" dirty="0"/>
                        <a:t>-09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8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</a:t>
                      </a:r>
                      <a:r>
                        <a:rPr lang="el-GR" sz="1600" noProof="0" dirty="0"/>
                        <a:t>Ζ</a:t>
                      </a:r>
                      <a:r>
                        <a:rPr lang="en-US" sz="1600" noProof="0" dirty="0"/>
                        <a:t>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2.889E-08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2.699</a:t>
                      </a:r>
                      <a:r>
                        <a:rPr lang="el-GR" sz="1600" noProof="0" dirty="0">
                          <a:latin typeface="+mn-lt"/>
                        </a:rPr>
                        <a:t>Ε-08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2.16</a:t>
                      </a:r>
                      <a:r>
                        <a:rPr lang="el-GR" sz="1600" noProof="0" dirty="0"/>
                        <a:t>9Ε</a:t>
                      </a:r>
                      <a:r>
                        <a:rPr lang="en-US" sz="1600" noProof="0" dirty="0"/>
                        <a:t>-08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3616116343"/>
                  </a:ext>
                </a:extLst>
              </a:tr>
              <a:tr h="6518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VM (MPa)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1.556E+00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-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noProof="0" dirty="0">
                          <a:latin typeface="+mn-lt"/>
                        </a:rPr>
                        <a:t>3.343Ε+00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298FA-DB53-D634-6183-712646937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642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3E17A-2752-F57E-C9EC-01F97D1DB3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7EDA66-6785-5317-AAC0-CBB59428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interface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885505-FE7D-BA77-8889-3FB9BE94E7FE}"/>
              </a:ext>
            </a:extLst>
          </p:cNvPr>
          <p:cNvGrpSpPr/>
          <p:nvPr/>
        </p:nvGrpSpPr>
        <p:grpSpPr>
          <a:xfrm>
            <a:off x="4958494" y="1578204"/>
            <a:ext cx="3363014" cy="1756251"/>
            <a:chOff x="7153608" y="4316470"/>
            <a:chExt cx="4113942" cy="24434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30C01C-67EF-DFE5-FBEA-63633D887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3608" y="4316470"/>
              <a:ext cx="4113942" cy="24434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9924AE-3121-A2CC-6850-E6859677651B}"/>
                </a:ext>
              </a:extLst>
            </p:cNvPr>
            <p:cNvSpPr txBox="1"/>
            <p:nvPr/>
          </p:nvSpPr>
          <p:spPr>
            <a:xfrm>
              <a:off x="7153608" y="4468648"/>
              <a:ext cx="5020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❌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BAC0C9-092D-39EC-CCEA-68898AD5E970}"/>
              </a:ext>
            </a:extLst>
          </p:cNvPr>
          <p:cNvGrpSpPr/>
          <p:nvPr/>
        </p:nvGrpSpPr>
        <p:grpSpPr>
          <a:xfrm>
            <a:off x="4964094" y="4217158"/>
            <a:ext cx="3368607" cy="1654126"/>
            <a:chOff x="7034022" y="1837911"/>
            <a:chExt cx="4120784" cy="2301337"/>
          </a:xfrm>
        </p:grpSpPr>
        <p:pic>
          <p:nvPicPr>
            <p:cNvPr id="6" name="Picture 5" descr="A green rectangular object on a black background&#10;&#10;AI-generated content may be incorrect.">
              <a:extLst>
                <a:ext uri="{FF2B5EF4-FFF2-40B4-BE49-F238E27FC236}">
                  <a16:creationId xmlns:a16="http://schemas.microsoft.com/office/drawing/2014/main" id="{94275858-25B4-E724-404E-461B5A7CB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3608" y="1837911"/>
              <a:ext cx="4001198" cy="230133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40BBA-9BEF-5F86-4FA6-F72BA29E5AA7}"/>
                </a:ext>
              </a:extLst>
            </p:cNvPr>
            <p:cNvSpPr txBox="1"/>
            <p:nvPr/>
          </p:nvSpPr>
          <p:spPr>
            <a:xfrm>
              <a:off x="7034022" y="1891970"/>
              <a:ext cx="51892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/>
                <a:t>✅</a:t>
              </a:r>
            </a:p>
          </p:txBody>
        </p:sp>
      </p:grpSp>
      <p:pic>
        <p:nvPicPr>
          <p:cNvPr id="10" name="Picture 9" descr="A diagram of a complex structure&#10;&#10;AI-generated content may be incorrect.">
            <a:extLst>
              <a:ext uri="{FF2B5EF4-FFF2-40B4-BE49-F238E27FC236}">
                <a16:creationId xmlns:a16="http://schemas.microsoft.com/office/drawing/2014/main" id="{3BDC8908-0749-F1FE-268B-A0B2C8F93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6346"/>
          <a:stretch>
            <a:fillRect/>
          </a:stretch>
        </p:blipFill>
        <p:spPr>
          <a:xfrm>
            <a:off x="458058" y="2456330"/>
            <a:ext cx="3721850" cy="24400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5A98D1-33D1-968A-77BB-86DDF53D23FE}"/>
              </a:ext>
            </a:extLst>
          </p:cNvPr>
          <p:cNvCxnSpPr/>
          <p:nvPr/>
        </p:nvCxnSpPr>
        <p:spPr>
          <a:xfrm>
            <a:off x="4760259" y="3944471"/>
            <a:ext cx="383689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4DC19F-ECF6-A255-4DBB-6EF854C1AB90}"/>
              </a:ext>
            </a:extLst>
          </p:cNvPr>
          <p:cNvSpPr txBox="1"/>
          <p:nvPr/>
        </p:nvSpPr>
        <p:spPr>
          <a:xfrm>
            <a:off x="791626" y="5015891"/>
            <a:ext cx="2856555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/>
              <a:t>Decomposition of the problem’s domain</a:t>
            </a:r>
            <a:endParaRPr lang="en-US" sz="12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D77C9-AD55-C920-21D2-CA8FE31313B7}"/>
              </a:ext>
            </a:extLst>
          </p:cNvPr>
          <p:cNvSpPr txBox="1"/>
          <p:nvPr/>
        </p:nvSpPr>
        <p:spPr>
          <a:xfrm>
            <a:off x="5671209" y="5925974"/>
            <a:ext cx="1954376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/>
              <a:t>Solid shell coupling interface</a:t>
            </a:r>
            <a:endParaRPr lang="en-US" sz="1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48D6-AF39-3960-5118-6DAD242A3919}"/>
              </a:ext>
            </a:extLst>
          </p:cNvPr>
          <p:cNvSpPr txBox="1"/>
          <p:nvPr/>
        </p:nvSpPr>
        <p:spPr>
          <a:xfrm>
            <a:off x="5163703" y="3286823"/>
            <a:ext cx="3522239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/>
              <a:t>Solid shell coupling on the </a:t>
            </a:r>
            <a:r>
              <a:rPr lang="en-US" sz="1200" dirty="0" err="1"/>
              <a:t>midsurface</a:t>
            </a:r>
            <a:r>
              <a:rPr lang="en-US" sz="1200" dirty="0"/>
              <a:t> of the shell</a:t>
            </a:r>
            <a:endParaRPr lang="en-US" sz="1200" dirty="0">
              <a:latin typeface="+mn-lt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23025C-0C81-09D5-80C4-AD2AA8BED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3982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94D0D-D1BB-D9BF-F390-4C77A36C9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67F3D-C6B8-F440-8AFE-8713F4ED43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27ECF-16A5-EB71-7D48-A0227F79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02: L-angle - Results</a:t>
            </a:r>
          </a:p>
        </p:txBody>
      </p:sp>
      <p:pic>
        <p:nvPicPr>
          <p:cNvPr id="11" name="Picture Placeholder 5" descr="A white outline of a corner&#10;&#10;AI-generated content may be incorrect.">
            <a:extLst>
              <a:ext uri="{FF2B5EF4-FFF2-40B4-BE49-F238E27FC236}">
                <a16:creationId xmlns:a16="http://schemas.microsoft.com/office/drawing/2014/main" id="{063F264E-5EB5-6E3E-0F7F-79A23D3B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" t="3333" r="21746"/>
          <a:stretch>
            <a:fillRect/>
          </a:stretch>
        </p:blipFill>
        <p:spPr>
          <a:xfrm>
            <a:off x="284437" y="2302932"/>
            <a:ext cx="3347284" cy="233256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09A7DA-AB2E-8BF0-5156-0AFA7E0245E6}"/>
              </a:ext>
            </a:extLst>
          </p:cNvPr>
          <p:cNvSpPr/>
          <p:nvPr/>
        </p:nvSpPr>
        <p:spPr>
          <a:xfrm>
            <a:off x="1378067" y="4938851"/>
            <a:ext cx="2253654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1, 10, 0.5 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02DDB96-740C-C06F-4D9A-AE7BA6643A37}"/>
              </a:ext>
            </a:extLst>
          </p:cNvPr>
          <p:cNvSpPr/>
          <p:nvPr/>
        </p:nvSpPr>
        <p:spPr>
          <a:xfrm>
            <a:off x="2899214" y="31260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graphicFrame>
        <p:nvGraphicFramePr>
          <p:cNvPr id="14" name="Inhaltsplatzhalter 6">
            <a:extLst>
              <a:ext uri="{FF2B5EF4-FFF2-40B4-BE49-F238E27FC236}">
                <a16:creationId xmlns:a16="http://schemas.microsoft.com/office/drawing/2014/main" id="{C60D343A-0B63-D7C7-B508-308F5C8FD9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657077"/>
              </p:ext>
            </p:extLst>
          </p:nvPr>
        </p:nvGraphicFramePr>
        <p:xfrm>
          <a:off x="3826933" y="2575973"/>
          <a:ext cx="4922060" cy="2892977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75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37">
                  <a:extLst>
                    <a:ext uri="{9D8B030D-6E8A-4147-A177-3AD203B41FA5}">
                      <a16:colId xmlns:a16="http://schemas.microsoft.com/office/drawing/2014/main" val="267327783"/>
                    </a:ext>
                  </a:extLst>
                </a:gridCol>
                <a:gridCol w="1171326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8899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</a:t>
                      </a:r>
                      <a:endParaRPr lang="el-GR" sz="1600" noProof="0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(Solid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</a:t>
                      </a:r>
                      <a:endParaRPr lang="el-GR" sz="1600" noProof="0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(Shell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8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2.966E-01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noProof="0" dirty="0"/>
                        <a:t>2</a:t>
                      </a:r>
                      <a:r>
                        <a:rPr lang="en-US" sz="1600" noProof="0" dirty="0"/>
                        <a:t>.</a:t>
                      </a:r>
                      <a:r>
                        <a:rPr lang="el-GR" sz="1600" noProof="0" dirty="0"/>
                        <a:t>965</a:t>
                      </a:r>
                      <a:r>
                        <a:rPr lang="en-US" sz="1600" noProof="0" dirty="0"/>
                        <a:t>E+00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noProof="0" dirty="0"/>
                        <a:t>2.480Ε+00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8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Y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-4.463E-02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-</a:t>
                      </a:r>
                      <a:r>
                        <a:rPr lang="el-GR" sz="1600" noProof="0" dirty="0">
                          <a:latin typeface="+mn-lt"/>
                        </a:rPr>
                        <a:t>4</a:t>
                      </a:r>
                      <a:r>
                        <a:rPr lang="en-US" sz="1600" noProof="0" dirty="0">
                          <a:latin typeface="+mn-lt"/>
                        </a:rPr>
                        <a:t>.</a:t>
                      </a:r>
                      <a:r>
                        <a:rPr lang="el-GR" sz="1600" noProof="0" dirty="0">
                          <a:latin typeface="+mn-lt"/>
                        </a:rPr>
                        <a:t>465</a:t>
                      </a:r>
                      <a:r>
                        <a:rPr lang="en-US" sz="1600" noProof="0" dirty="0">
                          <a:latin typeface="+mn-lt"/>
                        </a:rPr>
                        <a:t>E-0</a:t>
                      </a:r>
                      <a:r>
                        <a:rPr lang="el-GR" sz="1600" noProof="0" dirty="0">
                          <a:latin typeface="+mn-lt"/>
                        </a:rPr>
                        <a:t>2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-3.72</a:t>
                      </a:r>
                      <a:r>
                        <a:rPr lang="el-GR" sz="1600" noProof="0" dirty="0"/>
                        <a:t>8Ε</a:t>
                      </a:r>
                      <a:r>
                        <a:rPr lang="en-US" sz="1600" noProof="0" dirty="0"/>
                        <a:t>-02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8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VM (MPa)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4.682E-01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-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4.</a:t>
                      </a:r>
                      <a:r>
                        <a:rPr lang="el-GR" sz="1600" noProof="0" dirty="0">
                          <a:latin typeface="+mn-lt"/>
                        </a:rPr>
                        <a:t>922</a:t>
                      </a:r>
                      <a:r>
                        <a:rPr lang="en-US" sz="1600" noProof="0" dirty="0">
                          <a:latin typeface="+mn-lt"/>
                        </a:rPr>
                        <a:t>E-01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2E7D6-B71B-B4EB-1C6D-264561144F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1311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40B74-B305-A1C8-A746-5778BB2AC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9B773-AC04-AAF7-0904-BEC945F0F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9714DD-C469-A2B9-CB15-B7E8A4A1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01: Cuboid 20x20x2 – Results</a:t>
            </a:r>
          </a:p>
        </p:txBody>
      </p:sp>
      <p:graphicFrame>
        <p:nvGraphicFramePr>
          <p:cNvPr id="19" name="Inhaltsplatzhalter 6">
            <a:extLst>
              <a:ext uri="{FF2B5EF4-FFF2-40B4-BE49-F238E27FC236}">
                <a16:creationId xmlns:a16="http://schemas.microsoft.com/office/drawing/2014/main" id="{AE35127C-2E98-1FA2-C22F-F502269CE6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95005"/>
              </p:ext>
            </p:extLst>
          </p:nvPr>
        </p:nvGraphicFramePr>
        <p:xfrm>
          <a:off x="4826788" y="1619553"/>
          <a:ext cx="4168242" cy="242688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7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(Solid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 (Full Solid)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1.000E-03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1.000E-03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Z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1.285 E-01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1.285 E-01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VM (MPa)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1.107E+01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1.137E+01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Inhaltsplatzhalter 6">
            <a:extLst>
              <a:ext uri="{FF2B5EF4-FFF2-40B4-BE49-F238E27FC236}">
                <a16:creationId xmlns:a16="http://schemas.microsoft.com/office/drawing/2014/main" id="{50D181FC-C610-EBFB-81EF-A86D8898A0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0849819"/>
              </p:ext>
            </p:extLst>
          </p:nvPr>
        </p:nvGraphicFramePr>
        <p:xfrm>
          <a:off x="4826788" y="4114168"/>
          <a:ext cx="4168242" cy="242688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7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(Shell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Kratos model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(Full Shell)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1.001E-03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9.928E-04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Z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1.280E-01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1.285E-01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VM (MPa)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 descr="A white rectangular object with a black background">
            <a:extLst>
              <a:ext uri="{FF2B5EF4-FFF2-40B4-BE49-F238E27FC236}">
                <a16:creationId xmlns:a16="http://schemas.microsoft.com/office/drawing/2014/main" id="{FDE7676D-C0EA-77E2-A429-2A7084FF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71" t="11614" r="20741" b="25143"/>
          <a:stretch>
            <a:fillRect/>
          </a:stretch>
        </p:blipFill>
        <p:spPr>
          <a:xfrm>
            <a:off x="253579" y="2550407"/>
            <a:ext cx="4358531" cy="2426881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8C2E68D-98D6-6676-8E83-7D30A6F5448D}"/>
              </a:ext>
            </a:extLst>
          </p:cNvPr>
          <p:cNvSpPr/>
          <p:nvPr/>
        </p:nvSpPr>
        <p:spPr>
          <a:xfrm>
            <a:off x="2473485" y="4519016"/>
            <a:ext cx="55033" cy="6138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B057EE-C0D5-FF47-07D6-DDDD17FF05E0}"/>
              </a:ext>
            </a:extLst>
          </p:cNvPr>
          <p:cNvSpPr/>
          <p:nvPr/>
        </p:nvSpPr>
        <p:spPr>
          <a:xfrm>
            <a:off x="1639912" y="5095041"/>
            <a:ext cx="1777212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20,0,0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42F7B6-6443-B160-6F36-70BE1F53CD0A}"/>
              </a:ext>
            </a:extLst>
          </p:cNvPr>
          <p:cNvGrpSpPr/>
          <p:nvPr/>
        </p:nvGrpSpPr>
        <p:grpSpPr>
          <a:xfrm>
            <a:off x="148970" y="3947372"/>
            <a:ext cx="1061310" cy="1143288"/>
            <a:chOff x="355842" y="4117021"/>
            <a:chExt cx="1061310" cy="1143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29CA04-33BB-EAB9-EDF9-FFCFE1E8F655}"/>
                </a:ext>
              </a:extLst>
            </p:cNvPr>
            <p:cNvGrpSpPr/>
            <p:nvPr/>
          </p:nvGrpSpPr>
          <p:grpSpPr>
            <a:xfrm>
              <a:off x="674358" y="4285401"/>
              <a:ext cx="448321" cy="691887"/>
              <a:chOff x="445758" y="4813524"/>
              <a:chExt cx="448321" cy="69188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0D28F54-2F4B-2266-8208-AAFF598332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268" y="5112831"/>
                <a:ext cx="440811" cy="263727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8B71AAE-E1AB-E954-0806-36B4714F4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269" y="4813524"/>
                <a:ext cx="0" cy="563034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7C07B1A-2C5B-3FC4-4043-43D53906D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758" y="5367828"/>
                <a:ext cx="419100" cy="137583"/>
              </a:xfrm>
              <a:prstGeom prst="line">
                <a:avLst/>
              </a:prstGeom>
              <a:ln w="19050">
                <a:headEnd type="none"/>
                <a:tailEnd type="triangle" w="med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F88649C-2A64-73E9-54CE-51C0C455386E}"/>
                    </a:ext>
                  </a:extLst>
                </p:cNvPr>
                <p:cNvSpPr txBox="1"/>
                <p:nvPr/>
              </p:nvSpPr>
              <p:spPr>
                <a:xfrm>
                  <a:off x="724650" y="4890977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F88649C-2A64-73E9-54CE-51C0C4553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650" y="4890977"/>
                  <a:ext cx="3688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E049E2-5CE2-5E86-7FC0-6883E6B83C34}"/>
                    </a:ext>
                  </a:extLst>
                </p:cNvPr>
                <p:cNvSpPr txBox="1"/>
                <p:nvPr/>
              </p:nvSpPr>
              <p:spPr>
                <a:xfrm>
                  <a:off x="1048344" y="4413613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E049E2-5CE2-5E86-7FC0-6883E6B83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344" y="4413613"/>
                  <a:ext cx="36880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A8B071-13F7-3BA5-B0F9-48A1C4B9C7CA}"/>
                    </a:ext>
                  </a:extLst>
                </p:cNvPr>
                <p:cNvSpPr txBox="1"/>
                <p:nvPr/>
              </p:nvSpPr>
              <p:spPr>
                <a:xfrm>
                  <a:off x="355842" y="4117021"/>
                  <a:ext cx="36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A8B071-13F7-3BA5-B0F9-48A1C4B9C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842" y="4117021"/>
                  <a:ext cx="36880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5485237-9E05-5528-3D05-4E40E1B1AB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9175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3C07-6809-5C1B-F64F-0E9AFDAD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0B9DD-0FE3-0223-3EF3-25992BDF99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DDD482-2821-D7A9-C2FB-E9DDFB8E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02: L-angle - 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160E98-32F0-846C-9E4D-097C88106E9B}"/>
              </a:ext>
            </a:extLst>
          </p:cNvPr>
          <p:cNvSpPr/>
          <p:nvPr/>
        </p:nvSpPr>
        <p:spPr>
          <a:xfrm>
            <a:off x="1378067" y="4938851"/>
            <a:ext cx="2253654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15, 10, 0.5 </a:t>
            </a: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91DF679D-DCA1-8556-4616-379118411560}"/>
              </a:ext>
            </a:extLst>
          </p:cNvPr>
          <p:cNvGraphicFramePr>
            <a:graphicFrameLocks/>
          </p:cNvGraphicFramePr>
          <p:nvPr/>
        </p:nvGraphicFramePr>
        <p:xfrm>
          <a:off x="4691321" y="2575974"/>
          <a:ext cx="4168242" cy="200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7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(Shell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2.966E+00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2.480E+00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Y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-2.232E-01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-1.864E-01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Placeholder 11" descr="A white rectangular object on a black background&#10;&#10;AI-generated content may be incorrect.">
            <a:extLst>
              <a:ext uri="{FF2B5EF4-FFF2-40B4-BE49-F238E27FC236}">
                <a16:creationId xmlns:a16="http://schemas.microsoft.com/office/drawing/2014/main" id="{B59E296E-7C74-ABF6-F364-897D4844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" t="27720" r="19349"/>
          <a:stretch>
            <a:fillRect/>
          </a:stretch>
        </p:blipFill>
        <p:spPr>
          <a:xfrm>
            <a:off x="604808" y="2876542"/>
            <a:ext cx="4002017" cy="2023150"/>
          </a:xfrm>
          <a:prstGeom prst="rect">
            <a:avLst/>
          </a:prstGeom>
        </p:spPr>
      </p:pic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94CCABD-B461-91A0-AF80-EAA3967D3212}"/>
              </a:ext>
            </a:extLst>
          </p:cNvPr>
          <p:cNvSpPr/>
          <p:nvPr/>
        </p:nvSpPr>
        <p:spPr>
          <a:xfrm>
            <a:off x="4527768" y="370031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C639C-58DB-BB41-230D-1A3CA2441F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5355A-5968-1C5E-C2D5-698462BAEF09}"/>
                  </a:ext>
                </a:extLst>
              </p:cNvPr>
              <p:cNvSpPr txBox="1"/>
              <p:nvPr/>
            </p:nvSpPr>
            <p:spPr>
              <a:xfrm>
                <a:off x="5841713" y="2018574"/>
                <a:ext cx="1485900" cy="395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5355A-5968-1C5E-C2D5-698462BAE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713" y="2018574"/>
                <a:ext cx="1485900" cy="395686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59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7C74-3BE2-F3E3-F385-80E8149A1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1D150-ECDF-5025-F239-3DF1684461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DA3127-89AE-4D3F-7BFF-92B717FA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03 – Cylinder 270°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8BC06B-F5CF-5183-7B7C-A119FD3FF4A2}"/>
              </a:ext>
            </a:extLst>
          </p:cNvPr>
          <p:cNvGrpSpPr/>
          <p:nvPr/>
        </p:nvGrpSpPr>
        <p:grpSpPr>
          <a:xfrm>
            <a:off x="646602" y="2554274"/>
            <a:ext cx="4288135" cy="2748409"/>
            <a:chOff x="714616" y="2412787"/>
            <a:chExt cx="4169351" cy="2727351"/>
          </a:xfrm>
        </p:grpSpPr>
        <p:pic>
          <p:nvPicPr>
            <p:cNvPr id="9" name="Picture 8" descr="A whit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365A7E35-6D15-E14F-0FBE-F7DA0B9F9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1886" r="41429"/>
            <a:stretch>
              <a:fillRect/>
            </a:stretch>
          </p:blipFill>
          <p:spPr>
            <a:xfrm>
              <a:off x="714616" y="2412787"/>
              <a:ext cx="4169351" cy="2727351"/>
            </a:xfrm>
            <a:prstGeom prst="rect">
              <a:avLst/>
            </a:prstGeom>
          </p:spPr>
        </p:pic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75D541DF-712C-878A-1828-B872C3D841DA}"/>
                </a:ext>
              </a:extLst>
            </p:cNvPr>
            <p:cNvSpPr/>
            <p:nvPr/>
          </p:nvSpPr>
          <p:spPr>
            <a:xfrm>
              <a:off x="3138884" y="2969910"/>
              <a:ext cx="45719" cy="52251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32BDA90-E95F-139C-3A3E-FAB9C9A3557F}"/>
              </a:ext>
            </a:extLst>
          </p:cNvPr>
          <p:cNvSpPr/>
          <p:nvPr/>
        </p:nvSpPr>
        <p:spPr>
          <a:xfrm>
            <a:off x="5771354" y="1850151"/>
            <a:ext cx="2253654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15, 0, 4.95</a:t>
            </a:r>
          </a:p>
        </p:txBody>
      </p:sp>
      <p:graphicFrame>
        <p:nvGraphicFramePr>
          <p:cNvPr id="16" name="Inhaltsplatzhalter 6">
            <a:extLst>
              <a:ext uri="{FF2B5EF4-FFF2-40B4-BE49-F238E27FC236}">
                <a16:creationId xmlns:a16="http://schemas.microsoft.com/office/drawing/2014/main" id="{D4F45721-57C6-2CC3-2E6D-D2C6D55826B6}"/>
              </a:ext>
            </a:extLst>
          </p:cNvPr>
          <p:cNvGraphicFramePr>
            <a:graphicFrameLocks/>
          </p:cNvGraphicFramePr>
          <p:nvPr/>
        </p:nvGraphicFramePr>
        <p:xfrm>
          <a:off x="4880246" y="2328925"/>
          <a:ext cx="4168242" cy="30945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7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(Solid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7.494E-04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8.364E-04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Y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-1.229E-02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-1.345E-02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</a:t>
                      </a:r>
                      <a:r>
                        <a:rPr lang="el-GR" sz="1600" noProof="0" dirty="0"/>
                        <a:t>Ζ</a:t>
                      </a:r>
                      <a:r>
                        <a:rPr lang="en-US" sz="1600" noProof="0" dirty="0"/>
                        <a:t>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1.192E-02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1.333E-02 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3985789373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VM (MPa)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7.100E00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1.398E+01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48467-A0E9-4E35-66A9-8E8E4B09B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822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185F-7EDC-774A-94B6-026993092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FA813-E349-9832-BD5C-8D09E3B1A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375104-9ED9-56D9-8FA0-71A8EF20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03 – Cylinder 270°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6D131-1AED-1B1E-C21F-222075A9F0A8}"/>
              </a:ext>
            </a:extLst>
          </p:cNvPr>
          <p:cNvGrpSpPr/>
          <p:nvPr/>
        </p:nvGrpSpPr>
        <p:grpSpPr>
          <a:xfrm>
            <a:off x="646602" y="2554274"/>
            <a:ext cx="4288135" cy="2748409"/>
            <a:chOff x="714616" y="2412787"/>
            <a:chExt cx="4169351" cy="2727351"/>
          </a:xfrm>
        </p:grpSpPr>
        <p:pic>
          <p:nvPicPr>
            <p:cNvPr id="9" name="Picture 8" descr="A whit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3130C971-3018-8981-F6EA-A8796AACB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1886" r="41429"/>
            <a:stretch>
              <a:fillRect/>
            </a:stretch>
          </p:blipFill>
          <p:spPr>
            <a:xfrm>
              <a:off x="714616" y="2412787"/>
              <a:ext cx="4169351" cy="2727351"/>
            </a:xfrm>
            <a:prstGeom prst="rect">
              <a:avLst/>
            </a:prstGeom>
          </p:spPr>
        </p:pic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58146936-15F6-297C-6433-24AF5A76A3AD}"/>
                </a:ext>
              </a:extLst>
            </p:cNvPr>
            <p:cNvSpPr/>
            <p:nvPr/>
          </p:nvSpPr>
          <p:spPr>
            <a:xfrm flipH="1" flipV="1">
              <a:off x="3544995" y="3710823"/>
              <a:ext cx="44453" cy="4536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7A43E4-3C58-7722-19D7-B8E64BCE8654}"/>
              </a:ext>
            </a:extLst>
          </p:cNvPr>
          <p:cNvSpPr/>
          <p:nvPr/>
        </p:nvSpPr>
        <p:spPr>
          <a:xfrm>
            <a:off x="5771354" y="1850151"/>
            <a:ext cx="2253654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15, 4.5, 0</a:t>
            </a:r>
          </a:p>
        </p:txBody>
      </p:sp>
      <p:graphicFrame>
        <p:nvGraphicFramePr>
          <p:cNvPr id="16" name="Inhaltsplatzhalter 6">
            <a:extLst>
              <a:ext uri="{FF2B5EF4-FFF2-40B4-BE49-F238E27FC236}">
                <a16:creationId xmlns:a16="http://schemas.microsoft.com/office/drawing/2014/main" id="{4722E821-DFDB-9A21-C7F8-B3DD4CAA7921}"/>
              </a:ext>
            </a:extLst>
          </p:cNvPr>
          <p:cNvGraphicFramePr>
            <a:graphicFrameLocks/>
          </p:cNvGraphicFramePr>
          <p:nvPr/>
        </p:nvGraphicFramePr>
        <p:xfrm>
          <a:off x="4880246" y="2328925"/>
          <a:ext cx="4168242" cy="26707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7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(Shell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-4.299E-03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-4.419E-03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Y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-3.835E-0</a:t>
                      </a:r>
                      <a:r>
                        <a:rPr lang="el-GR" sz="1600" noProof="0" dirty="0"/>
                        <a:t>3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-5.289E-03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</a:t>
                      </a:r>
                      <a:r>
                        <a:rPr lang="el-GR" sz="1600" noProof="0" dirty="0"/>
                        <a:t>Ζ</a:t>
                      </a:r>
                      <a:r>
                        <a:rPr lang="en-US" sz="1600" noProof="0" dirty="0"/>
                        <a:t>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1.</a:t>
                      </a:r>
                      <a:r>
                        <a:rPr lang="el-GR" sz="1600" noProof="0" dirty="0">
                          <a:latin typeface="+mn-lt"/>
                        </a:rPr>
                        <a:t>578</a:t>
                      </a:r>
                      <a:r>
                        <a:rPr lang="en-US" sz="1600" noProof="0" dirty="0">
                          <a:latin typeface="+mn-lt"/>
                        </a:rPr>
                        <a:t>E-02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1.675E-02 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398578937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5B73A9-39D1-A1CE-E337-392B61559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4089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685A-3DAC-F6FC-B567-52D76343D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035F7-891C-BD37-BD73-86C71C17FD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591F63-9C06-9A24-95F4-C572029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03 – Thick cylinder 270°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A6B6D3-AC40-6334-9C88-9FE0F57EA164}"/>
              </a:ext>
            </a:extLst>
          </p:cNvPr>
          <p:cNvGrpSpPr/>
          <p:nvPr/>
        </p:nvGrpSpPr>
        <p:grpSpPr>
          <a:xfrm>
            <a:off x="646602" y="2554274"/>
            <a:ext cx="4288135" cy="2748409"/>
            <a:chOff x="714616" y="2412787"/>
            <a:chExt cx="4169351" cy="2727351"/>
          </a:xfrm>
        </p:grpSpPr>
        <p:pic>
          <p:nvPicPr>
            <p:cNvPr id="9" name="Picture 8" descr="A whit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74E85BD3-B311-487D-0F19-638F92ECC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1886" r="41429"/>
            <a:stretch>
              <a:fillRect/>
            </a:stretch>
          </p:blipFill>
          <p:spPr>
            <a:xfrm>
              <a:off x="714616" y="2412787"/>
              <a:ext cx="4169351" cy="2727351"/>
            </a:xfrm>
            <a:prstGeom prst="rect">
              <a:avLst/>
            </a:prstGeom>
          </p:spPr>
        </p:pic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D35FA13-5F58-D324-4135-7FF7D1C65790}"/>
                </a:ext>
              </a:extLst>
            </p:cNvPr>
            <p:cNvSpPr/>
            <p:nvPr/>
          </p:nvSpPr>
          <p:spPr>
            <a:xfrm flipH="1" flipV="1">
              <a:off x="1478585" y="3688138"/>
              <a:ext cx="44454" cy="4537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AE962E-95EB-CA6C-707E-38D25DB14C97}"/>
              </a:ext>
            </a:extLst>
          </p:cNvPr>
          <p:cNvSpPr/>
          <p:nvPr/>
        </p:nvSpPr>
        <p:spPr>
          <a:xfrm>
            <a:off x="1747994" y="5097498"/>
            <a:ext cx="2253654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30, 0, 4.5</a:t>
            </a:r>
          </a:p>
        </p:txBody>
      </p:sp>
      <p:graphicFrame>
        <p:nvGraphicFramePr>
          <p:cNvPr id="16" name="Inhaltsplatzhalter 6">
            <a:extLst>
              <a:ext uri="{FF2B5EF4-FFF2-40B4-BE49-F238E27FC236}">
                <a16:creationId xmlns:a16="http://schemas.microsoft.com/office/drawing/2014/main" id="{0A4F8206-9385-66AF-3259-AAA1934245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610669"/>
              </p:ext>
            </p:extLst>
          </p:nvPr>
        </p:nvGraphicFramePr>
        <p:xfrm>
          <a:off x="4880246" y="2328925"/>
          <a:ext cx="4168242" cy="26707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7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(Shell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noProof="0" dirty="0"/>
                        <a:t>1.953</a:t>
                      </a:r>
                      <a:r>
                        <a:rPr lang="en-US" sz="1600" noProof="0" dirty="0"/>
                        <a:t>E-03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2.090E-03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Y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-3.</a:t>
                      </a:r>
                      <a:r>
                        <a:rPr lang="el-GR" sz="1600" noProof="0" dirty="0"/>
                        <a:t>597</a:t>
                      </a:r>
                      <a:r>
                        <a:rPr lang="en-US" sz="1600" noProof="0" dirty="0"/>
                        <a:t>E-0</a:t>
                      </a:r>
                      <a:r>
                        <a:rPr lang="el-GR" sz="1600" noProof="0" dirty="0"/>
                        <a:t>2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-3.854E-03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</a:t>
                      </a:r>
                      <a:r>
                        <a:rPr lang="el-GR" sz="1600" noProof="0" dirty="0"/>
                        <a:t>Ζ</a:t>
                      </a:r>
                      <a:r>
                        <a:rPr lang="en-US" sz="1600" noProof="0" dirty="0"/>
                        <a:t>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noProof="0" dirty="0">
                          <a:latin typeface="+mn-lt"/>
                        </a:rPr>
                        <a:t>3</a:t>
                      </a:r>
                      <a:r>
                        <a:rPr lang="en-US" sz="1600" noProof="0" dirty="0">
                          <a:latin typeface="+mn-lt"/>
                        </a:rPr>
                        <a:t>.</a:t>
                      </a:r>
                      <a:r>
                        <a:rPr lang="el-GR" sz="1600" noProof="0" dirty="0">
                          <a:latin typeface="+mn-lt"/>
                        </a:rPr>
                        <a:t>573</a:t>
                      </a:r>
                      <a:r>
                        <a:rPr lang="en-US" sz="1600" noProof="0" dirty="0">
                          <a:latin typeface="+mn-lt"/>
                        </a:rPr>
                        <a:t>E-02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3.895E-02 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398578937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BB4DCC-4430-1373-E8B1-565DD5E73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9B967A-C75C-69D3-D5E4-450CB863A87A}"/>
                  </a:ext>
                </a:extLst>
              </p:cNvPr>
              <p:cNvSpPr txBox="1"/>
              <p:nvPr/>
            </p:nvSpPr>
            <p:spPr>
              <a:xfrm>
                <a:off x="3376083" y="4357914"/>
                <a:ext cx="1485900" cy="395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9B967A-C75C-69D3-D5E4-450CB863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083" y="4357914"/>
                <a:ext cx="1485900" cy="395686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534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36F75-6280-C8A0-7EA7-F436D7FA9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6B2731-0923-C40B-17E8-6BB0292F10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C05DD7-E0D4-337C-8C63-E722D1E2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02: L-angle - 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D431F8-0FA9-D090-6D18-16C3F86002E7}"/>
              </a:ext>
            </a:extLst>
          </p:cNvPr>
          <p:cNvSpPr/>
          <p:nvPr/>
        </p:nvSpPr>
        <p:spPr>
          <a:xfrm>
            <a:off x="1378067" y="4938851"/>
            <a:ext cx="2253654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1, 10, 0.5 </a:t>
            </a:r>
          </a:p>
        </p:txBody>
      </p:sp>
      <p:graphicFrame>
        <p:nvGraphicFramePr>
          <p:cNvPr id="10" name="Inhaltsplatzhalter 6">
            <a:extLst>
              <a:ext uri="{FF2B5EF4-FFF2-40B4-BE49-F238E27FC236}">
                <a16:creationId xmlns:a16="http://schemas.microsoft.com/office/drawing/2014/main" id="{2442B99D-A645-FCDC-7A6E-89859827B97B}"/>
              </a:ext>
            </a:extLst>
          </p:cNvPr>
          <p:cNvGraphicFramePr>
            <a:graphicFrameLocks/>
          </p:cNvGraphicFramePr>
          <p:nvPr/>
        </p:nvGraphicFramePr>
        <p:xfrm>
          <a:off x="4691321" y="2575974"/>
          <a:ext cx="4168242" cy="200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7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739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Coupled Model (Solid Shell)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X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2.966E+00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2.480E+00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Disp Y (mm)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-2.232E-01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/>
                        <a:t>-1.864E-01</a:t>
                      </a:r>
                      <a:endParaRPr lang="en-US" sz="16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Placeholder 11" descr="A white rectangular object on a black background&#10;&#10;AI-generated content may be incorrect.">
            <a:extLst>
              <a:ext uri="{FF2B5EF4-FFF2-40B4-BE49-F238E27FC236}">
                <a16:creationId xmlns:a16="http://schemas.microsoft.com/office/drawing/2014/main" id="{1DE34C48-6D0E-EBF2-1715-C260936B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" t="27720" r="19349"/>
          <a:stretch>
            <a:fillRect/>
          </a:stretch>
        </p:blipFill>
        <p:spPr>
          <a:xfrm>
            <a:off x="604808" y="2876542"/>
            <a:ext cx="4002017" cy="2023150"/>
          </a:xfrm>
          <a:prstGeom prst="rect">
            <a:avLst/>
          </a:prstGeom>
        </p:spPr>
      </p:pic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F8EAB4F-E83E-7FC2-C3BA-C049C97F392E}"/>
              </a:ext>
            </a:extLst>
          </p:cNvPr>
          <p:cNvSpPr/>
          <p:nvPr/>
        </p:nvSpPr>
        <p:spPr>
          <a:xfrm>
            <a:off x="4527768" y="3700311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50F30-D87D-31A7-0364-2F91C8925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474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566F5C-9CD8-8A8E-AF81-14C72A93B3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B21BC3-7205-A78D-575E-F22B2FC8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04 – Non-conforming parts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40FE2E-2AD6-DBDF-4BA3-6C35B3C93F2B}"/>
              </a:ext>
            </a:extLst>
          </p:cNvPr>
          <p:cNvSpPr/>
          <p:nvPr/>
        </p:nvSpPr>
        <p:spPr>
          <a:xfrm>
            <a:off x="247387" y="1552080"/>
            <a:ext cx="1357511" cy="41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Fixed 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53E1A5-9891-483B-F174-8627CA0E8765}"/>
                  </a:ext>
                </a:extLst>
              </p:cNvPr>
              <p:cNvSpPr txBox="1"/>
              <p:nvPr/>
            </p:nvSpPr>
            <p:spPr>
              <a:xfrm>
                <a:off x="5209313" y="2170124"/>
                <a:ext cx="2161553" cy="1660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𝑠𝑡𝑎𝑏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53E1A5-9891-483B-F174-8627CA0E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313" y="2170124"/>
                <a:ext cx="2161553" cy="1660711"/>
              </a:xfrm>
              <a:prstGeom prst="rect">
                <a:avLst/>
              </a:prstGeom>
              <a:blipFill>
                <a:blip r:embed="rId2"/>
                <a:stretch>
                  <a:fillRect l="-1977" b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Inhaltsplatzhalter 6">
            <a:extLst>
              <a:ext uri="{FF2B5EF4-FFF2-40B4-BE49-F238E27FC236}">
                <a16:creationId xmlns:a16="http://schemas.microsoft.com/office/drawing/2014/main" id="{2E515E99-A15C-42A9-CF17-8289B2A798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384485"/>
              </p:ext>
            </p:extLst>
          </p:nvPr>
        </p:nvGraphicFramePr>
        <p:xfrm>
          <a:off x="5097973" y="4653153"/>
          <a:ext cx="3615027" cy="18201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72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035">
                  <a:extLst>
                    <a:ext uri="{9D8B030D-6E8A-4147-A177-3AD203B41FA5}">
                      <a16:colId xmlns:a16="http://schemas.microsoft.com/office/drawing/2014/main" val="2651765386"/>
                    </a:ext>
                  </a:extLst>
                </a:gridCol>
              </a:tblGrid>
              <a:tr h="5481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>
                          <a:latin typeface="+mn-lt"/>
                        </a:rPr>
                        <a:t>Coupled Model </a:t>
                      </a:r>
                      <a:endParaRPr lang="el-GR" sz="1400" noProof="0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>
                          <a:latin typeface="+mn-lt"/>
                        </a:rPr>
                        <a:t>(Shell Part)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>
                          <a:latin typeface="+mn-lt"/>
                        </a:rPr>
                        <a:t>Ansys model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Disp X (mm)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2.526E-04</a:t>
                      </a: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2.524E-04</a:t>
                      </a: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Disp </a:t>
                      </a:r>
                      <a:r>
                        <a:rPr lang="el-GR" sz="1400" noProof="0" dirty="0"/>
                        <a:t>Ζ</a:t>
                      </a:r>
                      <a:r>
                        <a:rPr lang="en-US" sz="1400" noProof="0" dirty="0"/>
                        <a:t> (mm)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1.174E-02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1.230E-02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 marL="54000" marR="0" marT="180000" marB="0" anchor="ctr"/>
                </a:tc>
                <a:extLst>
                  <a:ext uri="{0D108BD9-81ED-4DB2-BD59-A6C34878D82A}">
                    <a16:rowId xmlns:a16="http://schemas.microsoft.com/office/drawing/2014/main" val="316533835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3BB088BF-25D4-4B91-96AC-FA86B3110C84}"/>
              </a:ext>
            </a:extLst>
          </p:cNvPr>
          <p:cNvGrpSpPr>
            <a:grpSpLocks noChangeAspect="1"/>
          </p:cNvGrpSpPr>
          <p:nvPr/>
        </p:nvGrpSpPr>
        <p:grpSpPr>
          <a:xfrm>
            <a:off x="375520" y="2283458"/>
            <a:ext cx="3472582" cy="4003455"/>
            <a:chOff x="311162" y="2260599"/>
            <a:chExt cx="3617371" cy="417038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DD4A012-98A9-C98D-CDAD-751BD80820D5}"/>
                </a:ext>
              </a:extLst>
            </p:cNvPr>
            <p:cNvGrpSpPr/>
            <p:nvPr/>
          </p:nvGrpSpPr>
          <p:grpSpPr>
            <a:xfrm>
              <a:off x="311162" y="2260599"/>
              <a:ext cx="3617371" cy="4170380"/>
              <a:chOff x="1225568" y="2260599"/>
              <a:chExt cx="3617371" cy="417038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958989B-4EF4-CEBC-4281-A0F9A595390D}"/>
                  </a:ext>
                </a:extLst>
              </p:cNvPr>
              <p:cNvGrpSpPr/>
              <p:nvPr/>
            </p:nvGrpSpPr>
            <p:grpSpPr>
              <a:xfrm>
                <a:off x="3352576" y="4952151"/>
                <a:ext cx="787400" cy="787336"/>
                <a:chOff x="3352576" y="4952151"/>
                <a:chExt cx="787400" cy="787336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B3C9E56F-C911-EB28-9BBB-D04A1FB86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3510" y="5151116"/>
                  <a:ext cx="0" cy="254849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059F308E-EB10-8C25-2345-A95981711B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9976" y="4952151"/>
                  <a:ext cx="0" cy="254849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BC46589-6A6B-D9DF-900B-02B0EA9FB0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5976" y="5053751"/>
                  <a:ext cx="0" cy="254849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169C4600-DA0C-F909-3F88-79BF88054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576" y="5266265"/>
                  <a:ext cx="0" cy="254849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3C6861E-C5AC-6198-A1BB-3484D960E3D2}"/>
                    </a:ext>
                  </a:extLst>
                </p:cNvPr>
                <p:cNvSpPr txBox="1"/>
                <p:nvPr/>
              </p:nvSpPr>
              <p:spPr>
                <a:xfrm>
                  <a:off x="3688975" y="5308600"/>
                  <a:ext cx="39400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b="1" dirty="0">
                      <a:solidFill>
                        <a:srgbClr val="FF0000"/>
                      </a:solidFill>
                    </a:rPr>
                    <a:t>p</a:t>
                  </a:r>
                </a:p>
              </p:txBody>
            </p:sp>
          </p:grpSp>
          <p:pic>
            <p:nvPicPr>
              <p:cNvPr id="50" name="Picture 49" descr="A white cube with a black background&#10;&#10;AI-generated content may be incorrect.">
                <a:extLst>
                  <a:ext uri="{FF2B5EF4-FFF2-40B4-BE49-F238E27FC236}">
                    <a16:creationId xmlns:a16="http://schemas.microsoft.com/office/drawing/2014/main" id="{EC821856-BED7-30B8-8235-429E90EA6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531" t="18919" r="51908" b="1"/>
              <a:stretch>
                <a:fillRect/>
              </a:stretch>
            </p:blipFill>
            <p:spPr>
              <a:xfrm>
                <a:off x="1225568" y="2260599"/>
                <a:ext cx="3617371" cy="4170380"/>
              </a:xfrm>
              <a:prstGeom prst="rect">
                <a:avLst/>
              </a:prstGeom>
            </p:spPr>
          </p:pic>
        </p:grp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E5C761F3-CC78-3DC0-2F5E-FB2A35FE209D}"/>
                </a:ext>
              </a:extLst>
            </p:cNvPr>
            <p:cNvSpPr/>
            <p:nvPr/>
          </p:nvSpPr>
          <p:spPr>
            <a:xfrm>
              <a:off x="2284941" y="5259917"/>
              <a:ext cx="109458" cy="9736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240D58C-E0ED-39F6-E9CB-C18EF161AF84}"/>
              </a:ext>
            </a:extLst>
          </p:cNvPr>
          <p:cNvSpPr/>
          <p:nvPr/>
        </p:nvSpPr>
        <p:spPr>
          <a:xfrm>
            <a:off x="5648107" y="4219000"/>
            <a:ext cx="2253654" cy="410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Point : 18, -3, 0</a:t>
            </a:r>
          </a:p>
        </p:txBody>
      </p:sp>
      <p:pic>
        <p:nvPicPr>
          <p:cNvPr id="5" name="Picture 4" descr="A white cube with a black background&#10;&#10;AI-generated content may be incorrect.">
            <a:extLst>
              <a:ext uri="{FF2B5EF4-FFF2-40B4-BE49-F238E27FC236}">
                <a16:creationId xmlns:a16="http://schemas.microsoft.com/office/drawing/2014/main" id="{5CE43F6E-F285-E563-81A5-F9569854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490" r="92217"/>
          <a:stretch>
            <a:fillRect/>
          </a:stretch>
        </p:blipFill>
        <p:spPr>
          <a:xfrm>
            <a:off x="131681" y="5256192"/>
            <a:ext cx="1214602" cy="10982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C5961-947A-1769-17E4-B62131C60A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0FE027-FF2D-612A-5C0D-867EE50C930E}"/>
              </a:ext>
            </a:extLst>
          </p:cNvPr>
          <p:cNvSpPr/>
          <p:nvPr/>
        </p:nvSpPr>
        <p:spPr>
          <a:xfrm>
            <a:off x="5179758" y="1420054"/>
            <a:ext cx="3131241" cy="7558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Kirchhoff-Love (thin) shell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Nitsche’s method</a:t>
            </a:r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779B2-14D6-5098-E5EC-A8AB486F645C}"/>
              </a:ext>
            </a:extLst>
          </p:cNvPr>
          <p:cNvCxnSpPr>
            <a:cxnSpLocks/>
          </p:cNvCxnSpPr>
          <p:nvPr/>
        </p:nvCxnSpPr>
        <p:spPr>
          <a:xfrm flipH="1" flipV="1">
            <a:off x="833001" y="1899597"/>
            <a:ext cx="218559" cy="790263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91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3D13E225-082E-0C67-2F4E-2083C3EB4867}"/>
              </a:ext>
            </a:extLst>
          </p:cNvPr>
          <p:cNvGrpSpPr/>
          <p:nvPr/>
        </p:nvGrpSpPr>
        <p:grpSpPr>
          <a:xfrm>
            <a:off x="1461554" y="2139351"/>
            <a:ext cx="6868287" cy="4000740"/>
            <a:chOff x="1461554" y="2139351"/>
            <a:chExt cx="6868287" cy="4000740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A24CA61-DBF0-95F1-A3C2-9EB8F12E9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051" t="23610" r="2119" b="26653"/>
            <a:stretch>
              <a:fillRect/>
            </a:stretch>
          </p:blipFill>
          <p:spPr>
            <a:xfrm>
              <a:off x="1461554" y="2139351"/>
              <a:ext cx="6868287" cy="14630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D4D29C-DB12-CAC1-B323-31A1D030878B}"/>
                </a:ext>
              </a:extLst>
            </p:cNvPr>
            <p:cNvSpPr txBox="1"/>
            <p:nvPr/>
          </p:nvSpPr>
          <p:spPr>
            <a:xfrm>
              <a:off x="3108466" y="2386341"/>
              <a:ext cx="19936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x</a:t>
              </a:r>
              <a:r>
                <a:rPr lang="en-US" sz="1100" b="1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BFE096-FCA9-6E8B-5151-BF975FA1BE10}"/>
                </a:ext>
              </a:extLst>
            </p:cNvPr>
            <p:cNvSpPr txBox="1"/>
            <p:nvPr/>
          </p:nvSpPr>
          <p:spPr>
            <a:xfrm>
              <a:off x="3326482" y="2557791"/>
              <a:ext cx="19936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x</a:t>
              </a:r>
              <a:r>
                <a:rPr lang="en-US" sz="1100" b="1" dirty="0"/>
                <a:t>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0D67E2-18DF-03A9-5711-9269DCDEE8BF}"/>
                </a:ext>
              </a:extLst>
            </p:cNvPr>
            <p:cNvSpPr txBox="1"/>
            <p:nvPr/>
          </p:nvSpPr>
          <p:spPr>
            <a:xfrm>
              <a:off x="3544498" y="2386341"/>
              <a:ext cx="19936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x</a:t>
              </a:r>
              <a:r>
                <a:rPr lang="en-US" sz="1100" b="1" dirty="0"/>
                <a:t> 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E71F6F7-2E0F-9C2F-9C79-2C9C8C91EF06}"/>
                </a:ext>
              </a:extLst>
            </p:cNvPr>
            <p:cNvSpPr/>
            <p:nvPr/>
          </p:nvSpPr>
          <p:spPr>
            <a:xfrm>
              <a:off x="3183467" y="2700867"/>
              <a:ext cx="245533" cy="2142066"/>
            </a:xfrm>
            <a:custGeom>
              <a:avLst/>
              <a:gdLst>
                <a:gd name="connsiteX0" fmla="*/ 0 w 245533"/>
                <a:gd name="connsiteY0" fmla="*/ 0 h 2142066"/>
                <a:gd name="connsiteX1" fmla="*/ 245533 w 245533"/>
                <a:gd name="connsiteY1" fmla="*/ 2142066 h 21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533" h="2142066">
                  <a:moveTo>
                    <a:pt x="0" y="0"/>
                  </a:moveTo>
                  <a:cubicBezTo>
                    <a:pt x="40216" y="879827"/>
                    <a:pt x="80433" y="1759655"/>
                    <a:pt x="245533" y="2142066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7F7DEF-694A-8C21-8AC7-FADD9184CF3D}"/>
                </a:ext>
              </a:extLst>
            </p:cNvPr>
            <p:cNvGrpSpPr/>
            <p:nvPr/>
          </p:nvGrpSpPr>
          <p:grpSpPr>
            <a:xfrm>
              <a:off x="3306233" y="3429000"/>
              <a:ext cx="3054606" cy="2711091"/>
              <a:chOff x="2269834" y="4114176"/>
              <a:chExt cx="2677802" cy="2582776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6ED7572-5CD4-777A-6292-664AF905BC06}"/>
                  </a:ext>
                </a:extLst>
              </p:cNvPr>
              <p:cNvGrpSpPr/>
              <p:nvPr/>
            </p:nvGrpSpPr>
            <p:grpSpPr>
              <a:xfrm>
                <a:off x="2269834" y="4114176"/>
                <a:ext cx="2677802" cy="2582776"/>
                <a:chOff x="2489420" y="4114176"/>
                <a:chExt cx="2677802" cy="2582776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C168E6A-E94D-6822-DC11-5BB2CDA9EE9B}"/>
                    </a:ext>
                  </a:extLst>
                </p:cNvPr>
                <p:cNvGrpSpPr/>
                <p:nvPr/>
              </p:nvGrpSpPr>
              <p:grpSpPr>
                <a:xfrm>
                  <a:off x="2489420" y="4114176"/>
                  <a:ext cx="2677802" cy="2582776"/>
                  <a:chOff x="4069239" y="4133647"/>
                  <a:chExt cx="2677802" cy="2582776"/>
                </a:xfrm>
              </p:grpSpPr>
              <p:pic>
                <p:nvPicPr>
                  <p:cNvPr id="55" name="Graphic 54">
                    <a:extLst>
                      <a:ext uri="{FF2B5EF4-FFF2-40B4-BE49-F238E27FC236}">
                        <a16:creationId xmlns:a16="http://schemas.microsoft.com/office/drawing/2014/main" id="{8E6A9774-AFD4-E4F6-51A0-2AA4C49782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 l="14350" t="14280" r="15358" b="17922"/>
                  <a:stretch>
                    <a:fillRect/>
                  </a:stretch>
                </p:blipFill>
                <p:spPr>
                  <a:xfrm>
                    <a:off x="4069239" y="4133647"/>
                    <a:ext cx="2677802" cy="2582776"/>
                  </a:xfrm>
                  <a:prstGeom prst="flowChartConnector">
                    <a:avLst/>
                  </a:prstGeom>
                </p:spPr>
              </p:pic>
              <p:sp>
                <p:nvSpPr>
                  <p:cNvPr id="56" name="Flowchart: Connector 55">
                    <a:extLst>
                      <a:ext uri="{FF2B5EF4-FFF2-40B4-BE49-F238E27FC236}">
                        <a16:creationId xmlns:a16="http://schemas.microsoft.com/office/drawing/2014/main" id="{EFE7E2FE-A363-A62D-C5CB-C200CB607614}"/>
                      </a:ext>
                    </a:extLst>
                  </p:cNvPr>
                  <p:cNvSpPr/>
                  <p:nvPr/>
                </p:nvSpPr>
                <p:spPr>
                  <a:xfrm>
                    <a:off x="4297491" y="4374570"/>
                    <a:ext cx="2231186" cy="2100931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4000"/>
                      </a:lnSpc>
                    </a:pPr>
                    <a:endParaRPr lang="en-US" dirty="0"/>
                  </a:p>
                </p:txBody>
              </p:sp>
            </p:grpSp>
            <p:sp>
              <p:nvSpPr>
                <p:cNvPr id="52" name="Flowchart: Connector 51">
                  <a:extLst>
                    <a:ext uri="{FF2B5EF4-FFF2-40B4-BE49-F238E27FC236}">
                      <a16:creationId xmlns:a16="http://schemas.microsoft.com/office/drawing/2014/main" id="{2593753E-063E-CF9A-19E2-53FF7E787CDB}"/>
                    </a:ext>
                  </a:extLst>
                </p:cNvPr>
                <p:cNvSpPr/>
                <p:nvPr/>
              </p:nvSpPr>
              <p:spPr>
                <a:xfrm>
                  <a:off x="3783570" y="5258202"/>
                  <a:ext cx="233893" cy="273749"/>
                </a:xfrm>
                <a:prstGeom prst="flowChartConnector">
                  <a:avLst/>
                </a:prstGeom>
                <a:solidFill>
                  <a:srgbClr val="98C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en-US" dirty="0"/>
                </a:p>
              </p:txBody>
            </p:sp>
            <p:sp>
              <p:nvSpPr>
                <p:cNvPr id="53" name="Flowchart: Connector 52">
                  <a:extLst>
                    <a:ext uri="{FF2B5EF4-FFF2-40B4-BE49-F238E27FC236}">
                      <a16:creationId xmlns:a16="http://schemas.microsoft.com/office/drawing/2014/main" id="{DEC49922-697B-26A6-6A6F-44FB8A24174A}"/>
                    </a:ext>
                  </a:extLst>
                </p:cNvPr>
                <p:cNvSpPr/>
                <p:nvPr/>
              </p:nvSpPr>
              <p:spPr>
                <a:xfrm>
                  <a:off x="3435551" y="5097338"/>
                  <a:ext cx="233893" cy="273749"/>
                </a:xfrm>
                <a:prstGeom prst="flowChartConnector">
                  <a:avLst/>
                </a:prstGeom>
                <a:solidFill>
                  <a:srgbClr val="98C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en-US" dirty="0"/>
                </a:p>
              </p:txBody>
            </p:sp>
            <p:sp>
              <p:nvSpPr>
                <p:cNvPr id="54" name="Flowchart: Connector 53">
                  <a:extLst>
                    <a:ext uri="{FF2B5EF4-FFF2-40B4-BE49-F238E27FC236}">
                      <a16:creationId xmlns:a16="http://schemas.microsoft.com/office/drawing/2014/main" id="{E644AA14-0CE7-D688-A9C8-937273C25822}"/>
                    </a:ext>
                  </a:extLst>
                </p:cNvPr>
                <p:cNvSpPr/>
                <p:nvPr/>
              </p:nvSpPr>
              <p:spPr>
                <a:xfrm>
                  <a:off x="4110097" y="5105626"/>
                  <a:ext cx="170458" cy="154944"/>
                </a:xfrm>
                <a:prstGeom prst="flowChartConnector">
                  <a:avLst/>
                </a:prstGeom>
                <a:solidFill>
                  <a:srgbClr val="98C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BC0F17D-BD57-2B31-FB49-EB73A367423D}"/>
                  </a:ext>
                </a:extLst>
              </p:cNvPr>
              <p:cNvSpPr txBox="1"/>
              <p:nvPr/>
            </p:nvSpPr>
            <p:spPr>
              <a:xfrm>
                <a:off x="3186538" y="5083179"/>
                <a:ext cx="17477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1000" b="1" dirty="0"/>
                  <a:t>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10D49D4-94D9-3C0C-D40F-EFF733C491AE}"/>
                  </a:ext>
                </a:extLst>
              </p:cNvPr>
              <p:cNvSpPr txBox="1"/>
              <p:nvPr/>
            </p:nvSpPr>
            <p:spPr>
              <a:xfrm>
                <a:off x="3517398" y="5307351"/>
                <a:ext cx="17477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1000" b="1" dirty="0"/>
                  <a:t>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F0FA218-E17A-3974-CE5A-699324670154}"/>
                  </a:ext>
                </a:extLst>
              </p:cNvPr>
              <p:cNvSpPr txBox="1"/>
              <p:nvPr/>
            </p:nvSpPr>
            <p:spPr>
              <a:xfrm>
                <a:off x="3844463" y="5090042"/>
                <a:ext cx="17477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1000" b="1" dirty="0"/>
                  <a:t> 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2C5C441-4A2A-4ACA-A33C-F57F4F985046}"/>
                  </a:ext>
                </a:extLst>
              </p:cNvPr>
              <p:cNvSpPr txBox="1"/>
              <p:nvPr/>
            </p:nvSpPr>
            <p:spPr>
              <a:xfrm>
                <a:off x="3489513" y="5608691"/>
                <a:ext cx="174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FF00"/>
                    </a:solidFill>
                  </a:rPr>
                  <a:t>x 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0E01319-B66A-F67B-6C2A-BD1C10C4D51C}"/>
                  </a:ext>
                </a:extLst>
              </p:cNvPr>
              <p:cNvSpPr txBox="1"/>
              <p:nvPr/>
            </p:nvSpPr>
            <p:spPr>
              <a:xfrm>
                <a:off x="3831428" y="5599772"/>
                <a:ext cx="174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FF00"/>
                    </a:solidFill>
                  </a:rPr>
                  <a:t>x 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E0B8658-4176-F8C9-CA56-369ABC1618A5}"/>
                  </a:ext>
                </a:extLst>
              </p:cNvPr>
              <p:cNvSpPr txBox="1"/>
              <p:nvPr/>
            </p:nvSpPr>
            <p:spPr>
              <a:xfrm>
                <a:off x="3165373" y="5608691"/>
                <a:ext cx="174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FF00"/>
                    </a:solidFill>
                  </a:rPr>
                  <a:t>x 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5E69297-5B8A-ADD4-52EA-4488BE5E5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8850" y="5277402"/>
                <a:ext cx="0" cy="45648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75EB4EA-498B-A7BE-8283-8686D9B10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3586" y="5293634"/>
                <a:ext cx="0" cy="45648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88EB69F-E379-9C41-D559-9A861D1878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3680" y="5503897"/>
                <a:ext cx="0" cy="2462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B18803-8118-A349-F461-5CFB867D5312}"/>
                </a:ext>
              </a:extLst>
            </p:cNvPr>
            <p:cNvSpPr/>
            <p:nvPr/>
          </p:nvSpPr>
          <p:spPr>
            <a:xfrm>
              <a:off x="2252133" y="2727452"/>
              <a:ext cx="1273718" cy="1718692"/>
            </a:xfrm>
            <a:custGeom>
              <a:avLst/>
              <a:gdLst>
                <a:gd name="connsiteX0" fmla="*/ 917898 w 1214231"/>
                <a:gd name="connsiteY0" fmla="*/ 0 h 2159000"/>
                <a:gd name="connsiteX1" fmla="*/ 3498 w 1214231"/>
                <a:gd name="connsiteY1" fmla="*/ 1608667 h 2159000"/>
                <a:gd name="connsiteX2" fmla="*/ 1214231 w 1214231"/>
                <a:gd name="connsiteY2" fmla="*/ 2159000 h 215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4231" h="2159000">
                  <a:moveTo>
                    <a:pt x="917898" y="0"/>
                  </a:moveTo>
                  <a:cubicBezTo>
                    <a:pt x="436003" y="624417"/>
                    <a:pt x="-45891" y="1248834"/>
                    <a:pt x="3498" y="1608667"/>
                  </a:cubicBezTo>
                  <a:cubicBezTo>
                    <a:pt x="52887" y="1968500"/>
                    <a:pt x="999742" y="2060222"/>
                    <a:pt x="1214231" y="21590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415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434A-473E-BC31-9111-C71153881B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E47F5A-DD11-7CC7-0324-8220E531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Virtual 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D6AFDC-A1BF-9990-5502-8BEF815DF5A1}"/>
              </a:ext>
            </a:extLst>
          </p:cNvPr>
          <p:cNvGrpSpPr/>
          <p:nvPr/>
        </p:nvGrpSpPr>
        <p:grpSpPr>
          <a:xfrm>
            <a:off x="311162" y="1460445"/>
            <a:ext cx="8941374" cy="1976029"/>
            <a:chOff x="1158240" y="1719257"/>
            <a:chExt cx="8941374" cy="1976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43F8B33-74A5-EAAC-B39A-151ECFEFD82C}"/>
                    </a:ext>
                  </a:extLst>
                </p:cNvPr>
                <p:cNvSpPr txBox="1"/>
                <p:nvPr/>
              </p:nvSpPr>
              <p:spPr>
                <a:xfrm>
                  <a:off x="1158240" y="2320158"/>
                  <a:ext cx="4900444" cy="821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	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sz="220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= 0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43F8B33-74A5-EAAC-B39A-151ECFEFD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240" y="2320158"/>
                  <a:ext cx="4900444" cy="8215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54ACA2-2062-04DC-9B62-A022E933CA7C}"/>
                </a:ext>
              </a:extLst>
            </p:cNvPr>
            <p:cNvCxnSpPr>
              <a:cxnSpLocks/>
            </p:cNvCxnSpPr>
            <p:nvPr/>
          </p:nvCxnSpPr>
          <p:spPr>
            <a:xfrm>
              <a:off x="5091836" y="1902085"/>
              <a:ext cx="783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9DBEE2-2C1E-3D05-9725-C60F56FE4842}"/>
                </a:ext>
              </a:extLst>
            </p:cNvPr>
            <p:cNvCxnSpPr>
              <a:cxnSpLocks/>
            </p:cNvCxnSpPr>
            <p:nvPr/>
          </p:nvCxnSpPr>
          <p:spPr>
            <a:xfrm>
              <a:off x="5091836" y="1886696"/>
              <a:ext cx="0" cy="4967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A9AE3E-CC99-EE3F-905E-44556C5041BF}"/>
                </a:ext>
              </a:extLst>
            </p:cNvPr>
            <p:cNvSpPr txBox="1"/>
            <p:nvPr/>
          </p:nvSpPr>
          <p:spPr>
            <a:xfrm>
              <a:off x="5903890" y="1719257"/>
              <a:ext cx="4104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Solid-shell coupling penalty terms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E6DA33-E7DD-4093-3900-B69F765E21B9}"/>
                </a:ext>
              </a:extLst>
            </p:cNvPr>
            <p:cNvSpPr txBox="1"/>
            <p:nvPr/>
          </p:nvSpPr>
          <p:spPr>
            <a:xfrm>
              <a:off x="5903890" y="3356732"/>
              <a:ext cx="41957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Solid-shell coupling Nitsche’s terms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2FF242-6A67-289D-988E-F79A6A51B7CD}"/>
                </a:ext>
              </a:extLst>
            </p:cNvPr>
            <p:cNvCxnSpPr>
              <a:cxnSpLocks/>
            </p:cNvCxnSpPr>
            <p:nvPr/>
          </p:nvCxnSpPr>
          <p:spPr>
            <a:xfrm>
              <a:off x="5091836" y="3542134"/>
              <a:ext cx="783032" cy="37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919ADB4-D419-9188-A13D-6B582170466E}"/>
                </a:ext>
              </a:extLst>
            </p:cNvPr>
            <p:cNvCxnSpPr>
              <a:cxnSpLocks/>
            </p:cNvCxnSpPr>
            <p:nvPr/>
          </p:nvCxnSpPr>
          <p:spPr>
            <a:xfrm>
              <a:off x="5091836" y="2968018"/>
              <a:ext cx="0" cy="5741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EA5874-A454-3001-4A45-E8474F6764E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313872" y="2405612"/>
            <a:ext cx="575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969336-44EC-3705-2EE5-6BC4C4CA96A6}"/>
              </a:ext>
            </a:extLst>
          </p:cNvPr>
          <p:cNvSpPr txBox="1"/>
          <p:nvPr/>
        </p:nvSpPr>
        <p:spPr>
          <a:xfrm>
            <a:off x="5889429" y="2113224"/>
            <a:ext cx="3210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Penalty/Nitsche’s terms for weak enforcement of Dirichlet BCs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AE9223-04A0-D7F0-1A16-351207A0999B}"/>
                  </a:ext>
                </a:extLst>
              </p:cNvPr>
              <p:cNvSpPr txBox="1"/>
              <p:nvPr/>
            </p:nvSpPr>
            <p:spPr>
              <a:xfrm>
                <a:off x="455872" y="3704534"/>
                <a:ext cx="5983433" cy="597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</m:sup>
                      </m:sSup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el-GR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9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supHide m:val="on"/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9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9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AE9223-04A0-D7F0-1A16-351207A09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72" y="3704534"/>
                <a:ext cx="5983433" cy="597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6EF4F-A144-646E-7DFE-3115BC662AD3}"/>
                  </a:ext>
                </a:extLst>
              </p:cNvPr>
              <p:cNvSpPr txBox="1"/>
              <p:nvPr/>
            </p:nvSpPr>
            <p:spPr>
              <a:xfrm>
                <a:off x="516539" y="4441542"/>
                <a:ext cx="6978183" cy="1827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𝑁𝑖𝑡𝑠𝑐h𝑒</m:t>
                          </m:r>
                        </m:sup>
                      </m:sSup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supHide m:val="on"/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9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9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supHide m:val="on"/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9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9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𝑠𝑡𝑎𝑏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supHide m:val="on"/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9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9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sz="19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A6EF4F-A144-646E-7DFE-3115BC662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39" y="4441542"/>
                <a:ext cx="6978183" cy="18278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68F056-A2C7-2795-254C-BB3AF78AC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5687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00498-50FC-73E9-37EF-8F0AA48E07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A3DA0F-4C45-8982-8D5A-EF1ED545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discretization</a:t>
            </a:r>
          </a:p>
        </p:txBody>
      </p:sp>
      <p:pic>
        <p:nvPicPr>
          <p:cNvPr id="12" name="Picture 11" descr="A red and white object&#10;&#10;AI-generated content may be incorrect.">
            <a:extLst>
              <a:ext uri="{FF2B5EF4-FFF2-40B4-BE49-F238E27FC236}">
                <a16:creationId xmlns:a16="http://schemas.microsoft.com/office/drawing/2014/main" id="{EAFAF45B-7068-8793-DD21-5DA8699A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21" r="22656"/>
          <a:stretch>
            <a:fillRect/>
          </a:stretch>
        </p:blipFill>
        <p:spPr>
          <a:xfrm>
            <a:off x="5031527" y="2429626"/>
            <a:ext cx="3487829" cy="2818744"/>
          </a:xfrm>
          <a:prstGeom prst="rect">
            <a:avLst/>
          </a:prstGeom>
        </p:spPr>
      </p:pic>
      <p:pic>
        <p:nvPicPr>
          <p:cNvPr id="14" name="Picture 13" descr="A grey object with white stripes&#10;&#10;AI-generated content may be incorrect.">
            <a:extLst>
              <a:ext uri="{FF2B5EF4-FFF2-40B4-BE49-F238E27FC236}">
                <a16:creationId xmlns:a16="http://schemas.microsoft.com/office/drawing/2014/main" id="{426FF3C0-AB19-A45C-C5DF-0F0ED4760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364"/>
          <a:stretch>
            <a:fillRect/>
          </a:stretch>
        </p:blipFill>
        <p:spPr>
          <a:xfrm>
            <a:off x="552251" y="2638112"/>
            <a:ext cx="4509474" cy="2549802"/>
          </a:xfrm>
          <a:prstGeom prst="rect">
            <a:avLst/>
          </a:prstGeom>
        </p:spPr>
      </p:pic>
      <p:pic>
        <p:nvPicPr>
          <p:cNvPr id="18" name="Picture 17" descr="A black and white sign with text&#10;&#10;AI-generated content may be incorrect.">
            <a:extLst>
              <a:ext uri="{FF2B5EF4-FFF2-40B4-BE49-F238E27FC236}">
                <a16:creationId xmlns:a16="http://schemas.microsoft.com/office/drawing/2014/main" id="{0B714933-9EC6-40A0-E63E-10EC8BFC8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782" y="950234"/>
            <a:ext cx="2112632" cy="498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5851D-D720-38E8-0F04-18E2B5F680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6" b="8402"/>
          <a:stretch>
            <a:fillRect/>
          </a:stretch>
        </p:blipFill>
        <p:spPr>
          <a:xfrm>
            <a:off x="891911" y="5172220"/>
            <a:ext cx="3830883" cy="11633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43132-888C-7AC8-7DE1-4BCDE0ACB5B8}"/>
              </a:ext>
            </a:extLst>
          </p:cNvPr>
          <p:cNvSpPr txBox="1"/>
          <p:nvPr/>
        </p:nvSpPr>
        <p:spPr>
          <a:xfrm>
            <a:off x="2056133" y="4917624"/>
            <a:ext cx="1238352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/>
              <a:t>STL import model</a:t>
            </a:r>
            <a:endParaRPr lang="en-US" sz="1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F609D86-1CBF-A511-2057-D48E37F7A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1762188"/>
                <a:ext cx="8508999" cy="1185052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Create untrimmed B-Spline cuboid solid (background grid) using uniform knot vectors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STL import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Boundaries represented with triangles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 STL triangles as trimming surfaces to define boundary representation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Keep trimmed and inside elements for the analysis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0F609D86-1CBF-A511-2057-D48E37F7A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1762188"/>
                <a:ext cx="8508999" cy="1185052"/>
              </a:xfrm>
              <a:blipFill>
                <a:blip r:embed="rId7"/>
                <a:stretch>
                  <a:fillRect l="-1361" t="-4124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435C9F0-6154-E0EA-EF2B-EE294B9A83CA}"/>
              </a:ext>
            </a:extLst>
          </p:cNvPr>
          <p:cNvSpPr txBox="1"/>
          <p:nvPr/>
        </p:nvSpPr>
        <p:spPr>
          <a:xfrm>
            <a:off x="5901255" y="4972863"/>
            <a:ext cx="2362197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/>
              <a:t>Active elements of solid IGA model</a:t>
            </a:r>
            <a:endParaRPr lang="en-US" sz="1200" dirty="0">
              <a:latin typeface="+mn-lt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A2DE285-5DB8-5E84-2DF6-6D258B42E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65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E12D2-37E1-B9D6-3E54-5575C6508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83060B-8D51-817E-0736-6D46B0D1B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949570"/>
            <a:ext cx="8508999" cy="4512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NURBS basis functions instead of B-Splines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Edges </a:t>
            </a:r>
            <a:r>
              <a:rPr lang="en-US" dirty="0"/>
              <a:t>for the boundary representation of the mid-surface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99A3D-532C-E6E8-2FCE-18DB3EFEE2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575E8-0007-EA31-B7E6-ED5BE13F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discretization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48C364-FFBE-F6FB-025C-5BCAD64FD4CE}"/>
              </a:ext>
            </a:extLst>
          </p:cNvPr>
          <p:cNvCxnSpPr>
            <a:cxnSpLocks/>
          </p:cNvCxnSpPr>
          <p:nvPr/>
        </p:nvCxnSpPr>
        <p:spPr>
          <a:xfrm flipV="1">
            <a:off x="386823" y="2587172"/>
            <a:ext cx="8508999" cy="806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640C6F2-1E80-DAB2-FBC2-BB3EA7708207}"/>
              </a:ext>
            </a:extLst>
          </p:cNvPr>
          <p:cNvSpPr txBox="1">
            <a:spLocks/>
          </p:cNvSpPr>
          <p:nvPr/>
        </p:nvSpPr>
        <p:spPr>
          <a:xfrm>
            <a:off x="3426357" y="2723690"/>
            <a:ext cx="2982910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Shell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82D7E4-813F-BDF8-AD6B-6AD7C7A5CD93}"/>
                  </a:ext>
                </a:extLst>
              </p:cNvPr>
              <p:cNvSpPr txBox="1"/>
              <p:nvPr/>
            </p:nvSpPr>
            <p:spPr>
              <a:xfrm>
                <a:off x="1148822" y="4492269"/>
                <a:ext cx="2210415" cy="246221"/>
              </a:xfrm>
              <a:prstGeom prst="rect">
                <a:avLst/>
              </a:prstGeom>
              <a:ln w="38100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600" b="1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l-G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𝚨</m:t>
                          </m:r>
                        </m:e>
                        <m:sub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l-G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𝚨</m:t>
                          </m:r>
                        </m:e>
                        <m:sub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82D7E4-813F-BDF8-AD6B-6AD7C7A5C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22" y="4492269"/>
                <a:ext cx="2210415" cy="246221"/>
              </a:xfrm>
              <a:prstGeom prst="rect">
                <a:avLst/>
              </a:prstGeom>
              <a:blipFill>
                <a:blip r:embed="rId3"/>
                <a:stretch>
                  <a:fillRect l="-3030" b="-27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B137D7-DD26-2A42-944E-5193C0B4AFA8}"/>
                  </a:ext>
                </a:extLst>
              </p:cNvPr>
              <p:cNvSpPr txBox="1"/>
              <p:nvPr/>
            </p:nvSpPr>
            <p:spPr>
              <a:xfrm>
                <a:off x="1148822" y="4826245"/>
                <a:ext cx="2402214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l-GR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 b="1">
                          <a:latin typeface="Cambria Math" panose="02040503050406030204" pitchFamily="18" charset="0"/>
                        </a:rPr>
                        <m:t>𝐯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B137D7-DD26-2A42-944E-5193C0B4A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22" y="4826245"/>
                <a:ext cx="2402214" cy="502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CFE86-7A32-A357-8643-DF1D41179956}"/>
                  </a:ext>
                </a:extLst>
              </p:cNvPr>
              <p:cNvSpPr txBox="1"/>
              <p:nvPr/>
            </p:nvSpPr>
            <p:spPr>
              <a:xfrm>
                <a:off x="1148822" y="5416895"/>
                <a:ext cx="2486798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l-GR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l-GR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𝚨</m:t>
                                  </m:r>
                                </m:e>
                                <m:sub>
                                  <m:r>
                                    <a:rPr lang="el-GR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 b="1">
                          <a:latin typeface="Cambria Math" panose="02040503050406030204" pitchFamily="18" charset="0"/>
                        </a:rPr>
                        <m:t>𝐯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BCFE86-7A32-A357-8643-DF1D41179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22" y="5416895"/>
                <a:ext cx="2486798" cy="502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07C035-2E9F-A3E8-E183-5B6C3447CFDF}"/>
                  </a:ext>
                </a:extLst>
              </p:cNvPr>
              <p:cNvSpPr txBox="1"/>
              <p:nvPr/>
            </p:nvSpPr>
            <p:spPr>
              <a:xfrm>
                <a:off x="696376" y="3209683"/>
                <a:ext cx="3759200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l-GR" sz="16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l-G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07C035-2E9F-A3E8-E183-5B6C3447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76" y="3209683"/>
                <a:ext cx="3759200" cy="280718"/>
              </a:xfrm>
              <a:prstGeom prst="rect">
                <a:avLst/>
              </a:prstGeom>
              <a:blipFill>
                <a:blip r:embed="rId6"/>
                <a:stretch>
                  <a:fillRect l="-1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B20D29-3B87-7200-5B86-B6F818044472}"/>
                  </a:ext>
                </a:extLst>
              </p:cNvPr>
              <p:cNvSpPr txBox="1"/>
              <p:nvPr/>
            </p:nvSpPr>
            <p:spPr>
              <a:xfrm>
                <a:off x="1156750" y="6117268"/>
                <a:ext cx="294281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6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1600" b="1">
                              <a:latin typeface="Cambria Math" panose="02040503050406030204" pitchFamily="18" charset="0"/>
                            </a:rPr>
                            <m:t>𝚽</m:t>
                          </m:r>
                          <m:r>
                            <a:rPr lang="el-GR" sz="16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l-GR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𝚨</m:t>
                              </m:r>
                            </m:e>
                            <m:sub>
                              <m:r>
                                <a:rPr lang="el-GR" sz="1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B20D29-3B87-7200-5B86-B6F81804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750" y="6117268"/>
                <a:ext cx="2942810" cy="246221"/>
              </a:xfrm>
              <a:prstGeom prst="rect">
                <a:avLst/>
              </a:prstGeom>
              <a:blipFill>
                <a:blip r:embed="rId7"/>
                <a:stretch>
                  <a:fillRect l="-1863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2795C7-7A05-579E-239F-784E2AE9D737}"/>
                  </a:ext>
                </a:extLst>
              </p:cNvPr>
              <p:cNvSpPr txBox="1"/>
              <p:nvPr/>
            </p:nvSpPr>
            <p:spPr>
              <a:xfrm>
                <a:off x="1148822" y="4037472"/>
                <a:ext cx="248679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l-GR" sz="16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l-GR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l-GR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2795C7-7A05-579E-239F-784E2AE9D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22" y="4037472"/>
                <a:ext cx="2486798" cy="246221"/>
              </a:xfrm>
              <a:prstGeom prst="rect">
                <a:avLst/>
              </a:prstGeom>
              <a:blipFill>
                <a:blip r:embed="rId8"/>
                <a:stretch>
                  <a:fillRect l="-1961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13E8BF3-1E27-96B7-3FBB-7E6292D14127}"/>
              </a:ext>
            </a:extLst>
          </p:cNvPr>
          <p:cNvSpPr/>
          <p:nvPr/>
        </p:nvSpPr>
        <p:spPr>
          <a:xfrm>
            <a:off x="1049327" y="4037472"/>
            <a:ext cx="1896533" cy="28951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5AA89C-9F69-DA34-ED14-55C542416A32}"/>
              </a:ext>
            </a:extLst>
          </p:cNvPr>
          <p:cNvSpPr/>
          <p:nvPr/>
        </p:nvSpPr>
        <p:spPr>
          <a:xfrm>
            <a:off x="1056304" y="6010384"/>
            <a:ext cx="3043252" cy="45195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8F9096-0D3B-2687-C233-4A375A446FD2}"/>
                  </a:ext>
                </a:extLst>
              </p:cNvPr>
              <p:cNvSpPr txBox="1"/>
              <p:nvPr/>
            </p:nvSpPr>
            <p:spPr>
              <a:xfrm>
                <a:off x="4688426" y="3218867"/>
                <a:ext cx="3759200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l-GR" sz="16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l-G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8F9096-0D3B-2687-C233-4A375A446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426" y="3218867"/>
                <a:ext cx="3759200" cy="280718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1B701F-259B-D839-3C4F-EC70D8F6A4E5}"/>
              </a:ext>
            </a:extLst>
          </p:cNvPr>
          <p:cNvCxnSpPr>
            <a:cxnSpLocks/>
          </p:cNvCxnSpPr>
          <p:nvPr/>
        </p:nvCxnSpPr>
        <p:spPr>
          <a:xfrm flipV="1">
            <a:off x="4572000" y="3600468"/>
            <a:ext cx="0" cy="30554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9B67816-E625-08A6-5636-D38651EE4D4E}"/>
              </a:ext>
            </a:extLst>
          </p:cNvPr>
          <p:cNvSpPr/>
          <p:nvPr/>
        </p:nvSpPr>
        <p:spPr>
          <a:xfrm>
            <a:off x="1174887" y="3600468"/>
            <a:ext cx="1770973" cy="4115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/>
              <a:t>Kirchhoff- Love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002C3E2-518E-01E5-A187-4D7B62D7166F}"/>
              </a:ext>
            </a:extLst>
          </p:cNvPr>
          <p:cNvSpPr/>
          <p:nvPr/>
        </p:nvSpPr>
        <p:spPr>
          <a:xfrm>
            <a:off x="5221907" y="3600468"/>
            <a:ext cx="3068144" cy="4196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/>
              <a:t>Reissner-Mindlin (5pHierarhic) </a:t>
            </a:r>
            <a:br>
              <a:rPr lang="en-US" sz="1600" dirty="0"/>
            </a:br>
            <a:endParaRPr lang="en-US" sz="16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770CE4-58D3-4CEF-2D11-B15C4B9A7182}"/>
              </a:ext>
            </a:extLst>
          </p:cNvPr>
          <p:cNvGrpSpPr/>
          <p:nvPr/>
        </p:nvGrpSpPr>
        <p:grpSpPr>
          <a:xfrm>
            <a:off x="5627558" y="4291455"/>
            <a:ext cx="2586293" cy="289518"/>
            <a:chOff x="5861333" y="4174978"/>
            <a:chExt cx="2586293" cy="2895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726BA1F-2A49-1287-0D56-3FF87A171744}"/>
                    </a:ext>
                  </a:extLst>
                </p:cNvPr>
                <p:cNvSpPr txBox="1"/>
                <p:nvPr/>
              </p:nvSpPr>
              <p:spPr>
                <a:xfrm>
                  <a:off x="5960828" y="4174978"/>
                  <a:ext cx="248679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l-GR" sz="16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l-GR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l-GR" sz="1600" b="1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726BA1F-2A49-1287-0D56-3FF87A1717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0828" y="4174978"/>
                  <a:ext cx="2486798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961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89AB63C-12F8-C148-35B2-87C1B830F21E}"/>
                </a:ext>
              </a:extLst>
            </p:cNvPr>
            <p:cNvSpPr/>
            <p:nvPr/>
          </p:nvSpPr>
          <p:spPr>
            <a:xfrm>
              <a:off x="5861333" y="4174978"/>
              <a:ext cx="2233338" cy="289518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072E52-778E-CB4D-2EB7-E71025895BB6}"/>
                  </a:ext>
                </a:extLst>
              </p:cNvPr>
              <p:cNvSpPr txBox="1"/>
              <p:nvPr/>
            </p:nvSpPr>
            <p:spPr>
              <a:xfrm>
                <a:off x="5728004" y="5134012"/>
                <a:ext cx="2210415" cy="246221"/>
              </a:xfrm>
              <a:prstGeom prst="rect">
                <a:avLst/>
              </a:prstGeom>
              <a:ln w="38100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l-G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𝚨</m:t>
                          </m:r>
                        </m:e>
                        <m:sub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l-GR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l-GR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l-G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𝚨</m:t>
                          </m:r>
                        </m:e>
                        <m:sub>
                          <m:r>
                            <a:rPr lang="el-GR" sz="1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072E52-778E-CB4D-2EB7-E71025895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004" y="5134012"/>
                <a:ext cx="2210415" cy="246221"/>
              </a:xfrm>
              <a:prstGeom prst="rect">
                <a:avLst/>
              </a:prstGeom>
              <a:blipFill>
                <a:blip r:embed="rId11"/>
                <a:stretch>
                  <a:fillRect l="-2486" b="-1707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19EE32D-C71B-E367-689A-F28F3C74EADC}"/>
              </a:ext>
            </a:extLst>
          </p:cNvPr>
          <p:cNvGrpSpPr/>
          <p:nvPr/>
        </p:nvGrpSpPr>
        <p:grpSpPr>
          <a:xfrm>
            <a:off x="5627558" y="5933273"/>
            <a:ext cx="2917290" cy="451958"/>
            <a:chOff x="5627558" y="5614498"/>
            <a:chExt cx="2917290" cy="451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17C46B3-38F3-EEFA-58F8-EF71CDE22282}"/>
                    </a:ext>
                  </a:extLst>
                </p:cNvPr>
                <p:cNvSpPr txBox="1"/>
                <p:nvPr/>
              </p:nvSpPr>
              <p:spPr>
                <a:xfrm>
                  <a:off x="5728004" y="5743900"/>
                  <a:ext cx="2816844" cy="2490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ctrlPr>
                              <a:rPr lang="el-G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16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l-GR" sz="1600" b="1">
                                <a:latin typeface="Cambria Math" panose="02040503050406030204" pitchFamily="18" charset="0"/>
                              </a:rPr>
                              <m:t>𝚽</m:t>
                            </m:r>
                            <m:r>
                              <a:rPr lang="el-GR" sz="16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l-GR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𝚨</m:t>
                                </m:r>
                              </m:e>
                              <m:sub>
                                <m:r>
                                  <a:rPr lang="el-GR" sz="16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l-G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17C46B3-38F3-EEFA-58F8-EF71CDE22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8004" y="5743900"/>
                  <a:ext cx="2816844" cy="249043"/>
                </a:xfrm>
                <a:prstGeom prst="rect">
                  <a:avLst/>
                </a:prstGeom>
                <a:blipFill>
                  <a:blip r:embed="rId12"/>
                  <a:stretch>
                    <a:fillRect l="-194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4A594A4-25E3-4BE7-6859-A7B78CB1A40D}"/>
                </a:ext>
              </a:extLst>
            </p:cNvPr>
            <p:cNvSpPr/>
            <p:nvPr/>
          </p:nvSpPr>
          <p:spPr>
            <a:xfrm>
              <a:off x="5627558" y="5614498"/>
              <a:ext cx="2917287" cy="451958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sz="16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AF0A428-B9B0-4E8C-9664-FE9B23B8E8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2887" y="824848"/>
            <a:ext cx="939848" cy="8699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9C0E0-6CD7-5748-4D44-B4391C81B7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8426" y="860074"/>
            <a:ext cx="793320" cy="79954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2AF09-E9A5-946C-E15B-01D4D7D974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770C2D-5541-B629-3116-A2A60240DA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9605" y="855541"/>
            <a:ext cx="3034175" cy="13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20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00B7B-936A-A3FA-0979-AD6D379161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Minas Apostolakis | Chair of Structural Analysis | TUM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B580CC-04AE-9B96-2804-BFCAD576E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strategy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20C274-8C9E-3607-B1B1-151AFEDD2663}"/>
              </a:ext>
            </a:extLst>
          </p:cNvPr>
          <p:cNvGrpSpPr/>
          <p:nvPr/>
        </p:nvGrpSpPr>
        <p:grpSpPr>
          <a:xfrm>
            <a:off x="837934" y="1373925"/>
            <a:ext cx="7384935" cy="1967692"/>
            <a:chOff x="1158240" y="1676526"/>
            <a:chExt cx="7384935" cy="1967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37F5BF-749A-F4DA-94E9-A84EBBAE674D}"/>
                    </a:ext>
                  </a:extLst>
                </p:cNvPr>
                <p:cNvSpPr txBox="1"/>
                <p:nvPr/>
              </p:nvSpPr>
              <p:spPr>
                <a:xfrm>
                  <a:off x="1158240" y="2320158"/>
                  <a:ext cx="4900444" cy="821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	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sz="220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= 0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37F5BF-749A-F4DA-94E9-A84EBBAE6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240" y="2320158"/>
                  <a:ext cx="4900444" cy="8215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D2581C2-33EA-C9B5-AA40-CBC7C8249E2A}"/>
                </a:ext>
              </a:extLst>
            </p:cNvPr>
            <p:cNvCxnSpPr>
              <a:cxnSpLocks/>
            </p:cNvCxnSpPr>
            <p:nvPr/>
          </p:nvCxnSpPr>
          <p:spPr>
            <a:xfrm>
              <a:off x="5150678" y="1899527"/>
              <a:ext cx="711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67A6F11-40FA-31D7-B742-EADB63466B8E}"/>
                </a:ext>
              </a:extLst>
            </p:cNvPr>
            <p:cNvCxnSpPr>
              <a:cxnSpLocks/>
            </p:cNvCxnSpPr>
            <p:nvPr/>
          </p:nvCxnSpPr>
          <p:spPr>
            <a:xfrm>
              <a:off x="5150678" y="1899527"/>
              <a:ext cx="0" cy="41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CB7B0F-88C2-8AFE-A5A0-A4877680F472}"/>
                </a:ext>
              </a:extLst>
            </p:cNvPr>
            <p:cNvSpPr txBox="1"/>
            <p:nvPr/>
          </p:nvSpPr>
          <p:spPr>
            <a:xfrm>
              <a:off x="6376049" y="1676526"/>
              <a:ext cx="21671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Penalty terms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068955-912E-3FF4-EAE3-C8480FB4540D}"/>
                </a:ext>
              </a:extLst>
            </p:cNvPr>
            <p:cNvSpPr txBox="1"/>
            <p:nvPr/>
          </p:nvSpPr>
          <p:spPr>
            <a:xfrm>
              <a:off x="6376049" y="3213331"/>
              <a:ext cx="21671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Nitsche’s terms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485B23-1DBA-EE23-CDB4-8A24D2A1A6E2}"/>
                </a:ext>
              </a:extLst>
            </p:cNvPr>
            <p:cNvCxnSpPr>
              <a:cxnSpLocks/>
            </p:cNvCxnSpPr>
            <p:nvPr/>
          </p:nvCxnSpPr>
          <p:spPr>
            <a:xfrm>
              <a:off x="5167930" y="3436331"/>
              <a:ext cx="10778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794A38-AE90-8AD7-9784-A6C8082AAFE0}"/>
                </a:ext>
              </a:extLst>
            </p:cNvPr>
            <p:cNvCxnSpPr>
              <a:cxnSpLocks/>
            </p:cNvCxnSpPr>
            <p:nvPr/>
          </p:nvCxnSpPr>
          <p:spPr>
            <a:xfrm>
              <a:off x="5179253" y="2979357"/>
              <a:ext cx="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477244-F95E-FD88-5050-467DD11FA2F6}"/>
                  </a:ext>
                </a:extLst>
              </p:cNvPr>
              <p:cNvSpPr txBox="1"/>
              <p:nvPr/>
            </p:nvSpPr>
            <p:spPr>
              <a:xfrm>
                <a:off x="1051293" y="3567302"/>
                <a:ext cx="3512757" cy="643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477244-F95E-FD88-5050-467DD11FA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93" y="3567302"/>
                <a:ext cx="3512757" cy="643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AF27426-DE84-F201-E064-D1B47226E8E5}"/>
              </a:ext>
            </a:extLst>
          </p:cNvPr>
          <p:cNvGrpSpPr/>
          <p:nvPr/>
        </p:nvGrpSpPr>
        <p:grpSpPr>
          <a:xfrm>
            <a:off x="312001" y="2465660"/>
            <a:ext cx="647853" cy="1546027"/>
            <a:chOff x="632307" y="2768261"/>
            <a:chExt cx="647853" cy="154602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1EE4BC9-9F31-090E-2437-CE51E3746021}"/>
                </a:ext>
              </a:extLst>
            </p:cNvPr>
            <p:cNvCxnSpPr>
              <a:cxnSpLocks/>
            </p:cNvCxnSpPr>
            <p:nvPr/>
          </p:nvCxnSpPr>
          <p:spPr>
            <a:xfrm>
              <a:off x="632307" y="2768261"/>
              <a:ext cx="0" cy="15460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FFDEFEC-A166-E591-43A6-4DA8C1108301}"/>
                </a:ext>
              </a:extLst>
            </p:cNvPr>
            <p:cNvCxnSpPr>
              <a:cxnSpLocks/>
            </p:cNvCxnSpPr>
            <p:nvPr/>
          </p:nvCxnSpPr>
          <p:spPr>
            <a:xfrm>
              <a:off x="632307" y="4314288"/>
              <a:ext cx="6478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5D1FA5-3316-BA50-A095-5ADA0BF51B73}"/>
              </a:ext>
            </a:extLst>
          </p:cNvPr>
          <p:cNvCxnSpPr>
            <a:cxnSpLocks/>
          </p:cNvCxnSpPr>
          <p:nvPr/>
        </p:nvCxnSpPr>
        <p:spPr>
          <a:xfrm>
            <a:off x="312001" y="2849561"/>
            <a:ext cx="0" cy="41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AAFF62-9FE7-E73D-0E70-6FAE2267FDC5}"/>
                  </a:ext>
                </a:extLst>
              </p:cNvPr>
              <p:cNvSpPr txBox="1"/>
              <p:nvPr/>
            </p:nvSpPr>
            <p:spPr>
              <a:xfrm>
                <a:off x="1316469" y="5373047"/>
                <a:ext cx="127240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AAFF62-9FE7-E73D-0E70-6FAE2267F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469" y="5373047"/>
                <a:ext cx="1272400" cy="338554"/>
              </a:xfrm>
              <a:prstGeom prst="rect">
                <a:avLst/>
              </a:prstGeom>
              <a:blipFill>
                <a:blip r:embed="rId4"/>
                <a:stretch>
                  <a:fillRect l="-4306" r="-3828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448AA59-57D9-38B3-0326-C636497A26E9}"/>
              </a:ext>
            </a:extLst>
          </p:cNvPr>
          <p:cNvGrpSpPr/>
          <p:nvPr/>
        </p:nvGrpSpPr>
        <p:grpSpPr>
          <a:xfrm>
            <a:off x="311162" y="4269546"/>
            <a:ext cx="647853" cy="1288167"/>
            <a:chOff x="632307" y="2768261"/>
            <a:chExt cx="647853" cy="154602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8CC626-BDBD-D093-C043-511F937A5470}"/>
                </a:ext>
              </a:extLst>
            </p:cNvPr>
            <p:cNvCxnSpPr>
              <a:cxnSpLocks/>
            </p:cNvCxnSpPr>
            <p:nvPr/>
          </p:nvCxnSpPr>
          <p:spPr>
            <a:xfrm>
              <a:off x="632307" y="2768261"/>
              <a:ext cx="0" cy="15460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84BA23C-9E03-31F1-C221-8E412F1038C2}"/>
                </a:ext>
              </a:extLst>
            </p:cNvPr>
            <p:cNvCxnSpPr>
              <a:cxnSpLocks/>
            </p:cNvCxnSpPr>
            <p:nvPr/>
          </p:nvCxnSpPr>
          <p:spPr>
            <a:xfrm>
              <a:off x="632307" y="4314288"/>
              <a:ext cx="6478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38EF3F-229C-F3B5-7DDE-A85559905DD0}"/>
              </a:ext>
            </a:extLst>
          </p:cNvPr>
          <p:cNvCxnSpPr>
            <a:cxnSpLocks/>
          </p:cNvCxnSpPr>
          <p:nvPr/>
        </p:nvCxnSpPr>
        <p:spPr>
          <a:xfrm>
            <a:off x="2904765" y="4647463"/>
            <a:ext cx="1382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462668-5C34-C33E-44A1-B94AEA5A3A12}"/>
              </a:ext>
            </a:extLst>
          </p:cNvPr>
          <p:cNvCxnSpPr>
            <a:cxnSpLocks/>
          </p:cNvCxnSpPr>
          <p:nvPr/>
        </p:nvCxnSpPr>
        <p:spPr>
          <a:xfrm>
            <a:off x="2904765" y="6065773"/>
            <a:ext cx="1115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D7FC1A-F07C-A446-92A4-71A36CBA64B5}"/>
              </a:ext>
            </a:extLst>
          </p:cNvPr>
          <p:cNvCxnSpPr>
            <a:cxnSpLocks/>
          </p:cNvCxnSpPr>
          <p:nvPr/>
        </p:nvCxnSpPr>
        <p:spPr>
          <a:xfrm flipH="1">
            <a:off x="2667933" y="5566151"/>
            <a:ext cx="2368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739902-9619-E1F5-0CC8-1873159A9084}"/>
              </a:ext>
            </a:extLst>
          </p:cNvPr>
          <p:cNvCxnSpPr>
            <a:cxnSpLocks/>
          </p:cNvCxnSpPr>
          <p:nvPr/>
        </p:nvCxnSpPr>
        <p:spPr>
          <a:xfrm flipV="1">
            <a:off x="2904765" y="4647463"/>
            <a:ext cx="0" cy="918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599636-0AD8-0C77-3A72-EEFD60779532}"/>
              </a:ext>
            </a:extLst>
          </p:cNvPr>
          <p:cNvCxnSpPr>
            <a:cxnSpLocks/>
          </p:cNvCxnSpPr>
          <p:nvPr/>
        </p:nvCxnSpPr>
        <p:spPr>
          <a:xfrm flipV="1">
            <a:off x="2904765" y="5566151"/>
            <a:ext cx="0" cy="499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D50137-E539-7F20-4B75-424FA500C0B9}"/>
                  </a:ext>
                </a:extLst>
              </p:cNvPr>
              <p:cNvSpPr txBox="1"/>
              <p:nvPr/>
            </p:nvSpPr>
            <p:spPr>
              <a:xfrm>
                <a:off x="4480915" y="4283562"/>
                <a:ext cx="3939540" cy="856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D50137-E539-7F20-4B75-424FA500C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915" y="4283562"/>
                <a:ext cx="3939540" cy="856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1994EDD-F782-7737-7BA6-1EB63C30233C}"/>
                  </a:ext>
                </a:extLst>
              </p:cNvPr>
              <p:cNvSpPr txBox="1"/>
              <p:nvPr/>
            </p:nvSpPr>
            <p:spPr>
              <a:xfrm>
                <a:off x="4144563" y="5664071"/>
                <a:ext cx="4683526" cy="856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1994EDD-F782-7737-7BA6-1EB63C302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563" y="5664071"/>
                <a:ext cx="4683526" cy="856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146C2-03B4-4DC9-8F00-820AB7104A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119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D994C-1DA4-EC7C-5552-F5500AEA5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8DC48-F284-7921-505D-3EE0B93F8B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Minas Apostolakis | Chair of Structural Analysis | TUM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E2B92C-ECD1-1F8F-2E15-C16CF48E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on the coupling interface</a:t>
            </a:r>
          </a:p>
        </p:txBody>
      </p:sp>
      <p:pic>
        <p:nvPicPr>
          <p:cNvPr id="7" name="Picture 6" descr="A green rectangular object on a black background&#10;&#10;AI-generated content may be incorrect.">
            <a:extLst>
              <a:ext uri="{FF2B5EF4-FFF2-40B4-BE49-F238E27FC236}">
                <a16:creationId xmlns:a16="http://schemas.microsoft.com/office/drawing/2014/main" id="{87769E72-6FCA-C507-CFAB-D08544733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00" y="1973558"/>
            <a:ext cx="2009676" cy="101632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758AE44-28BB-072A-E068-0D02D5FF9693}"/>
              </a:ext>
            </a:extLst>
          </p:cNvPr>
          <p:cNvGrpSpPr/>
          <p:nvPr/>
        </p:nvGrpSpPr>
        <p:grpSpPr>
          <a:xfrm>
            <a:off x="0" y="3024114"/>
            <a:ext cx="9072529" cy="2527310"/>
            <a:chOff x="-12666" y="2483426"/>
            <a:chExt cx="9072529" cy="2527310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E31CFF9-6CD2-4A7C-BAE6-0F7BA8A1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920" b="17083"/>
            <a:stretch>
              <a:fillRect/>
            </a:stretch>
          </p:blipFill>
          <p:spPr>
            <a:xfrm>
              <a:off x="0" y="2483426"/>
              <a:ext cx="9059863" cy="25273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4EDF9FB-E854-80E0-ABF7-75CAC7D22BFE}"/>
                    </a:ext>
                  </a:extLst>
                </p:cNvPr>
                <p:cNvSpPr txBox="1"/>
                <p:nvPr/>
              </p:nvSpPr>
              <p:spPr>
                <a:xfrm>
                  <a:off x="1165223" y="4562263"/>
                  <a:ext cx="49860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6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4EDF9FB-E854-80E0-ABF7-75CAC7D22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223" y="4562263"/>
                  <a:ext cx="498603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FE15BC-45DB-7CE2-E51F-C7C52CCE507C}"/>
                    </a:ext>
                  </a:extLst>
                </p:cNvPr>
                <p:cNvSpPr txBox="1"/>
                <p:nvPr/>
              </p:nvSpPr>
              <p:spPr>
                <a:xfrm>
                  <a:off x="-12666" y="3172289"/>
                  <a:ext cx="49860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FE15BC-45DB-7CE2-E51F-C7C52CCE5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666" y="3172289"/>
                  <a:ext cx="498603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D9620C-4FA1-6D8D-974D-C07B762728FD}"/>
                </a:ext>
              </a:extLst>
            </p:cNvPr>
            <p:cNvSpPr txBox="1"/>
            <p:nvPr/>
          </p:nvSpPr>
          <p:spPr>
            <a:xfrm>
              <a:off x="58805" y="3759592"/>
              <a:ext cx="3556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6559EB-88EC-F661-26CD-DC8657A84DE1}"/>
                </a:ext>
              </a:extLst>
            </p:cNvPr>
            <p:cNvSpPr txBox="1"/>
            <p:nvPr/>
          </p:nvSpPr>
          <p:spPr>
            <a:xfrm>
              <a:off x="666620" y="4562263"/>
              <a:ext cx="4986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79F386-20B7-E7B9-8A72-7048CD709C34}"/>
                </a:ext>
              </a:extLst>
            </p:cNvPr>
            <p:cNvSpPr txBox="1"/>
            <p:nvPr/>
          </p:nvSpPr>
          <p:spPr>
            <a:xfrm>
              <a:off x="311162" y="4076595"/>
              <a:ext cx="1747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x</a:t>
              </a:r>
              <a:r>
                <a:rPr lang="en-US" sz="1000" dirty="0"/>
                <a:t>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026AE2-8A6B-57E0-C3A5-434865C2876E}"/>
                </a:ext>
              </a:extLst>
            </p:cNvPr>
            <p:cNvSpPr txBox="1"/>
            <p:nvPr/>
          </p:nvSpPr>
          <p:spPr>
            <a:xfrm>
              <a:off x="319090" y="4316042"/>
              <a:ext cx="1747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x</a:t>
              </a:r>
              <a:r>
                <a:rPr lang="en-US" sz="1000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BDFB81-743D-1F6D-0A40-3404B32E72CD}"/>
                </a:ext>
              </a:extLst>
            </p:cNvPr>
            <p:cNvSpPr txBox="1"/>
            <p:nvPr/>
          </p:nvSpPr>
          <p:spPr>
            <a:xfrm>
              <a:off x="501793" y="4316042"/>
              <a:ext cx="1747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x</a:t>
              </a:r>
              <a:r>
                <a:rPr lang="en-US" sz="1000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9EA9C54-9326-DCAE-7880-25EBB1465862}"/>
                    </a:ext>
                  </a:extLst>
                </p:cNvPr>
                <p:cNvSpPr txBox="1"/>
                <p:nvPr/>
              </p:nvSpPr>
              <p:spPr>
                <a:xfrm>
                  <a:off x="716911" y="3630418"/>
                  <a:ext cx="1066835" cy="3702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𝑡𝑟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9EA9C54-9326-DCAE-7880-25EBB1465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911" y="3630418"/>
                  <a:ext cx="1066835" cy="370294"/>
                </a:xfrm>
                <a:prstGeom prst="rect">
                  <a:avLst/>
                </a:prstGeom>
                <a:blipFill>
                  <a:blip r:embed="rId8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9BFBB460-E664-4FB6-462B-441A36C21D14}"/>
              </a:ext>
            </a:extLst>
          </p:cNvPr>
          <p:cNvSpPr/>
          <p:nvPr/>
        </p:nvSpPr>
        <p:spPr>
          <a:xfrm>
            <a:off x="3667547" y="4104408"/>
            <a:ext cx="540386" cy="95215"/>
          </a:xfrm>
          <a:prstGeom prst="rect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2E50120-B3CB-E2C5-32FE-E46EBAA127D1}"/>
              </a:ext>
            </a:extLst>
          </p:cNvPr>
          <p:cNvSpPr/>
          <p:nvPr/>
        </p:nvSpPr>
        <p:spPr>
          <a:xfrm>
            <a:off x="3886198" y="4311264"/>
            <a:ext cx="59267" cy="45719"/>
          </a:xfrm>
          <a:prstGeom prst="rect">
            <a:avLst/>
          </a:prstGeom>
          <a:solidFill>
            <a:srgbClr val="98C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35A0A7-540F-6229-6C50-5C0F0886DD36}"/>
              </a:ext>
            </a:extLst>
          </p:cNvPr>
          <p:cNvSpPr txBox="1"/>
          <p:nvPr/>
        </p:nvSpPr>
        <p:spPr>
          <a:xfrm>
            <a:off x="3580159" y="4034804"/>
            <a:ext cx="1747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x</a:t>
            </a:r>
            <a:r>
              <a:rPr lang="en-US" sz="1000" dirty="0"/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64E7-65F2-BE31-3572-BA7A368745AD}"/>
              </a:ext>
            </a:extLst>
          </p:cNvPr>
          <p:cNvSpPr txBox="1"/>
          <p:nvPr/>
        </p:nvSpPr>
        <p:spPr>
          <a:xfrm>
            <a:off x="3798811" y="4188154"/>
            <a:ext cx="1747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x</a:t>
            </a:r>
            <a:r>
              <a:rPr lang="en-US" sz="1000" dirty="0"/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1AB34F-D757-9D03-16F9-AF0120018E53}"/>
              </a:ext>
            </a:extLst>
          </p:cNvPr>
          <p:cNvSpPr txBox="1"/>
          <p:nvPr/>
        </p:nvSpPr>
        <p:spPr>
          <a:xfrm>
            <a:off x="4017463" y="4034180"/>
            <a:ext cx="1747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x</a:t>
            </a:r>
            <a:r>
              <a:rPr lang="en-US" sz="1000" dirty="0"/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C283D5-2F69-9280-395E-6817D2043646}"/>
              </a:ext>
            </a:extLst>
          </p:cNvPr>
          <p:cNvSpPr txBox="1"/>
          <p:nvPr/>
        </p:nvSpPr>
        <p:spPr>
          <a:xfrm>
            <a:off x="48010" y="5342398"/>
            <a:ext cx="197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Triangle parametric space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965339A-1A83-E3B9-E3E0-1E272B3FA3E1}"/>
              </a:ext>
            </a:extLst>
          </p:cNvPr>
          <p:cNvSpPr txBox="1"/>
          <p:nvPr/>
        </p:nvSpPr>
        <p:spPr>
          <a:xfrm>
            <a:off x="3955502" y="5308652"/>
            <a:ext cx="123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Physical space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4FED1B2-968C-8069-C68E-F526595B87BB}"/>
              </a:ext>
            </a:extLst>
          </p:cNvPr>
          <p:cNvCxnSpPr>
            <a:cxnSpLocks/>
          </p:cNvCxnSpPr>
          <p:nvPr/>
        </p:nvCxnSpPr>
        <p:spPr>
          <a:xfrm flipH="1">
            <a:off x="701456" y="4300280"/>
            <a:ext cx="2966091" cy="44011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C151F9-3037-CC1D-791E-EEBA1C2C67BA}"/>
                  </a:ext>
                </a:extLst>
              </p:cNvPr>
              <p:cNvSpPr txBox="1"/>
              <p:nvPr/>
            </p:nvSpPr>
            <p:spPr>
              <a:xfrm>
                <a:off x="249301" y="1834972"/>
                <a:ext cx="6041846" cy="1272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𝑟𝑠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𝑝𝑒𝑛𝑎𝑙𝑡𝑦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l-G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𝑝𝑒𝑛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𝑠𝑜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𝑠h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b>
                            <m:sSubPr>
                              <m:ctrlPr>
                                <a:rPr lang="el-G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𝑝𝑒𝑛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𝑠𝑜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𝑠h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𝑠𝑜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𝑠h</m:t>
                                      </m:r>
                                    </m:sup>
                                  </m:sSubSup>
                                </m:e>
                              </m:d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𝑡𝑟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C151F9-3037-CC1D-791E-EEBA1C2C6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01" y="1834972"/>
                <a:ext cx="6041846" cy="12727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2F9941-DB59-896E-0BDE-972490C3B3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0043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900" noProof="0" dirty="0">
            <a:solidFill>
              <a:srgbClr val="074E9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2111_Praesentationsvorlage_3-4</Template>
  <TotalTime>14456</TotalTime>
  <Words>2579</Words>
  <Application>Microsoft Office PowerPoint</Application>
  <PresentationFormat>On-screen Show (4:3)</PresentationFormat>
  <Paragraphs>587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Arial</vt:lpstr>
      <vt:lpstr>Calibri</vt:lpstr>
      <vt:lpstr>Cambria</vt:lpstr>
      <vt:lpstr>Cambria Math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Non-conforming isogeometric solid-shell coupling</vt:lpstr>
      <vt:lpstr>Motivation and objectives</vt:lpstr>
      <vt:lpstr>Boundary value problem</vt:lpstr>
      <vt:lpstr>Coupling interface </vt:lpstr>
      <vt:lpstr>Principle of Virtual Work</vt:lpstr>
      <vt:lpstr>Solid discretization</vt:lpstr>
      <vt:lpstr>Shell discretization</vt:lpstr>
      <vt:lpstr>Solving strategy</vt:lpstr>
      <vt:lpstr>Integration on the coupling interface</vt:lpstr>
      <vt:lpstr>Integration on the coupling interface</vt:lpstr>
      <vt:lpstr>Example 01: Cuboid 20x20x2</vt:lpstr>
      <vt:lpstr>Example 01: Cuboid 20x20x2</vt:lpstr>
      <vt:lpstr>Example 01: Cuboid 20x20x2 – Results</vt:lpstr>
      <vt:lpstr>Comparison full solid and coupled (solid part) models</vt:lpstr>
      <vt:lpstr>PowerPoint Presentation</vt:lpstr>
      <vt:lpstr>Comparison full shell and coupled (shell part) models </vt:lpstr>
      <vt:lpstr>Example 02: L-angle</vt:lpstr>
      <vt:lpstr>Example 02: L-angle</vt:lpstr>
      <vt:lpstr>Example 02: L-angle - Results</vt:lpstr>
      <vt:lpstr>Comparison full solid and coupled (solid part) models </vt:lpstr>
      <vt:lpstr>Example 02: L-angle - Results</vt:lpstr>
      <vt:lpstr>Example 03 – Thick cylinder 270°</vt:lpstr>
      <vt:lpstr>Example 03 – Thick cylinder 270°</vt:lpstr>
      <vt:lpstr>Comparison full solid and coupled (solid part) models </vt:lpstr>
      <vt:lpstr>Comparison full solid and coupled (shell part) models </vt:lpstr>
      <vt:lpstr>Example 04 – Non-conforming parts </vt:lpstr>
      <vt:lpstr>Conclusion:</vt:lpstr>
      <vt:lpstr>Thank you for your attention!</vt:lpstr>
      <vt:lpstr>Artifacts</vt:lpstr>
      <vt:lpstr>Variations calculation</vt:lpstr>
      <vt:lpstr>Variations calculation</vt:lpstr>
      <vt:lpstr>Wrong projections in Kratos</vt:lpstr>
      <vt:lpstr>Integration additional notes</vt:lpstr>
      <vt:lpstr>Example 04 (Stress concentration)</vt:lpstr>
      <vt:lpstr>Example 01: Cuboid 20x20x2 – Results</vt:lpstr>
      <vt:lpstr>Example 02: L-angle - Results</vt:lpstr>
      <vt:lpstr>Example 03 – Cylinder 270°</vt:lpstr>
      <vt:lpstr>Example 01: Cuboid 20x20x2 – Results</vt:lpstr>
      <vt:lpstr>Example 02: L-angle - Results</vt:lpstr>
      <vt:lpstr>Example 02: L-angle - Results</vt:lpstr>
      <vt:lpstr>Example 01: Cuboid 20x20x2 – Results</vt:lpstr>
      <vt:lpstr>Example 02: L-angle - Results</vt:lpstr>
      <vt:lpstr>Example 03 – Cylinder 270°</vt:lpstr>
      <vt:lpstr>Example 03 – Cylinder 270°</vt:lpstr>
      <vt:lpstr>Example 03 – Thick cylinder 270°</vt:lpstr>
      <vt:lpstr>Example 02: L-angle - Results</vt:lpstr>
      <vt:lpstr>Example 04 – Non-conforming parts 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Minas Apostolakis</dc:creator>
  <cp:lastModifiedBy>Minas Apostolakis</cp:lastModifiedBy>
  <cp:revision>308</cp:revision>
  <cp:lastPrinted>2015-07-30T14:04:45Z</cp:lastPrinted>
  <dcterms:created xsi:type="dcterms:W3CDTF">2025-07-29T19:42:04Z</dcterms:created>
  <dcterms:modified xsi:type="dcterms:W3CDTF">2025-08-19T15:40:56Z</dcterms:modified>
</cp:coreProperties>
</file>